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dp" ContentType="image/vnd.ms-photo"/>
  <Default Extension="xml" ContentType="application/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custom-properties+xml" PartName="/docProps/custom.xml"/>
  <Override ContentType="application/vnd.openxmlformats-officedocument.presentationml.notesMaster+xml" PartName="/ppt/notesMasters/notesMaster1.xml"/>
  <Override ContentType="application/vnd.openxmlformats-officedocument.presentationml.notesSlide+xml" PartName="/ppt/notesSlides/notesSlide1.xml"/>
  <Override ContentType="application/vnd.openxmlformats-officedocument.presentationml.presProps+xml" PartName="/ppt/presProps.xml"/>
  <Override ContentType="application/vnd.openxmlformats-officedocument.presentationml.presentation.main+xml" PartName="/ppt/presentation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?><Relationships xmlns="http://schemas.openxmlformats.org/package/2006/relationships"><Relationship Target="ppt/presentation.xml" Type="http://schemas.openxmlformats.org/officeDocument/2006/relationships/officeDocument" Id="rId1"></Relationship><Relationship Target="docProps/core.xml" Type="http://schemas.openxmlformats.org/package/2006/relationships/metadata/core-properties" Id="rId2"></Relationship><Relationship Target="docProps/app.xml" Type="http://schemas.openxmlformats.org/officeDocument/2006/relationships/extended-properties" Id="rId3"></Relationship><Relationship Target="docProps/custom.xml" Type="http://schemas.openxmlformats.org/officeDocument/2006/relationships/custom-properties" Id="rId4"></Relationship><Relationship Target="docProps/thumbnail.jpeg" Type="http://schemas.openxmlformats.org/package/2006/relationships/metadata/thumbnail" Id="rId5"></Relationship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1" r:id="rId6"/>
    <p:sldId id="260" r:id="rId7"/>
    <p:sldId id="267" r:id="rId8"/>
    <p:sldId id="264" r:id="rId9"/>
    <p:sldId id="262" r:id="rId10"/>
    <p:sldId id="263" r:id="rId11"/>
    <p:sldId id="266" r:id="rId12"/>
  </p:sldIdLst>
  <p:sldSz cx="12192000" cy="6858000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686D"/>
    <a:srgbClr val="AF33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430" autoAdjust="0"/>
    <p:restoredTop sz="97481" autoAdjust="0"/>
  </p:normalViewPr>
  <p:slideViewPr>
    <p:cSldViewPr showGuides="1">
      <p:cViewPr varScale="1">
        <p:scale>
          <a:sx n="119" d="100"/>
          <a:sy n="119" d="100"/>
        </p:scale>
        <p:origin x="232" y="44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?><Relationships xmlns="http://schemas.openxmlformats.org/package/2006/relationships"><Relationship Target="slides/slide7.xml" Type="http://schemas.openxmlformats.org/officeDocument/2006/relationships/slide" Id="rId8"></Relationship><Relationship Target="notesMasters/notesMaster1.xml" Type="http://schemas.openxmlformats.org/officeDocument/2006/relationships/notesMaster" Id="rId13"></Relationship><Relationship Target="slides/slide2.xml" Type="http://schemas.openxmlformats.org/officeDocument/2006/relationships/slide" Id="rId3"></Relationship><Relationship Target="slides/slide6.xml" Type="http://schemas.openxmlformats.org/officeDocument/2006/relationships/slide" Id="rId7"></Relationship><Relationship Target="slides/slide11.xml" Type="http://schemas.openxmlformats.org/officeDocument/2006/relationships/slide" Id="rId12"></Relationship><Relationship Target="tableStyles.xml" Type="http://schemas.openxmlformats.org/officeDocument/2006/relationships/tableStyles" Id="rId17"></Relationship><Relationship Target="slides/slide1.xml" Type="http://schemas.openxmlformats.org/officeDocument/2006/relationships/slide" Id="rId2"></Relationship><Relationship Target="theme/theme1.xml" Type="http://schemas.openxmlformats.org/officeDocument/2006/relationships/theme" Id="rId16"></Relationship><Relationship Target="slideMasters/slideMaster1.xml" Type="http://schemas.openxmlformats.org/officeDocument/2006/relationships/slideMaster" Id="rId1"></Relationship><Relationship Target="slides/slide5.xml" Type="http://schemas.openxmlformats.org/officeDocument/2006/relationships/slide" Id="rId6"></Relationship><Relationship Target="slides/slide10.xml" Type="http://schemas.openxmlformats.org/officeDocument/2006/relationships/slide" Id="rId11"></Relationship><Relationship Target="slides/slide4.xml" Type="http://schemas.openxmlformats.org/officeDocument/2006/relationships/slide" Id="rId5"></Relationship><Relationship Target="viewProps.xml" Type="http://schemas.openxmlformats.org/officeDocument/2006/relationships/viewProps" Id="rId15"></Relationship><Relationship Target="slides/slide9.xml" Type="http://schemas.openxmlformats.org/officeDocument/2006/relationships/slide" Id="rId10"></Relationship><Relationship Target="slides/slide3.xml" Type="http://schemas.openxmlformats.org/officeDocument/2006/relationships/slide" Id="rId4"></Relationship><Relationship Target="slides/slide8.xml" Type="http://schemas.openxmlformats.org/officeDocument/2006/relationships/slide" Id="rId9"></Relationship><Relationship Target="presProps.xml" Type="http://schemas.openxmlformats.org/officeDocument/2006/relationships/presProps" Id="rId14"></Relationship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image" Target="../media/image35.e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emf"/><Relationship Id="rId2" Type="http://schemas.openxmlformats.org/officeDocument/2006/relationships/image" Target="../media/image39.emf"/><Relationship Id="rId1" Type="http://schemas.openxmlformats.org/officeDocument/2006/relationships/image" Target="../media/image38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 smtClean="0"/>
            </a:lvl1pPr>
          </a:lstStyle>
          <a:p>
            <a:pPr>
              <a:defRPr/>
            </a:pPr>
            <a:fld id="{20BCB5F9-7167-441E-8F44-838ADA5C2776}" type="datetimeFigureOut">
              <a:rPr lang="ca-ES"/>
              <a:pPr>
                <a:defRPr/>
              </a:pPr>
              <a:t>9/4/21</a:t>
            </a:fld>
            <a:endParaRPr lang="ca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a-ES" noProof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noProof="0"/>
              <a:t>Haga clic para modificar el estilo de texto del patrón</a:t>
            </a:r>
          </a:p>
          <a:p>
            <a:pPr lvl="1"/>
            <a:r>
              <a:rPr lang="es-ES" noProof="0"/>
              <a:t>Segundo nivel</a:t>
            </a:r>
          </a:p>
          <a:p>
            <a:pPr lvl="2"/>
            <a:r>
              <a:rPr lang="es-ES" noProof="0"/>
              <a:t>Tercer nivel</a:t>
            </a:r>
          </a:p>
          <a:p>
            <a:pPr lvl="3"/>
            <a:r>
              <a:rPr lang="es-ES" noProof="0"/>
              <a:t>Cuarto nivel</a:t>
            </a:r>
          </a:p>
          <a:p>
            <a:pPr lvl="4"/>
            <a:r>
              <a:rPr lang="es-ES" noProof="0"/>
              <a:t>Quinto nivel</a:t>
            </a:r>
            <a:endParaRPr lang="ca-ES" noProof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 smtClean="0"/>
            </a:lvl1pPr>
          </a:lstStyle>
          <a:p>
            <a:pPr>
              <a:defRPr/>
            </a:pPr>
            <a:endParaRPr lang="ca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 smtClean="0"/>
            </a:lvl1pPr>
          </a:lstStyle>
          <a:p>
            <a:pPr>
              <a:defRPr/>
            </a:pPr>
            <a:fld id="{08596FBF-0CF1-452C-9852-2FA520EDAEF7}" type="slidenum">
              <a:rPr lang="ca-ES"/>
              <a:pPr>
                <a:defRPr/>
              </a:pPr>
              <a:t>‹Nº›</a:t>
            </a:fld>
            <a:endParaRPr lang="ca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8596FBF-0CF1-452C-9852-2FA520EDAEF7}" type="slidenum">
              <a:rPr lang="ca-ES" smtClean="0"/>
              <a:pPr>
                <a:defRPr/>
              </a:pPr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181381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E40F69-6E98-4B0C-A16E-E9624A24D8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E550F9-4129-4971-B07D-953BD7708C3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4F814D-4C13-47A9-A930-E6B2047ABA7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6176A5-0351-4B67-B054-A4C718AD6C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E1750C-FE0F-4870-9ED4-7AFDD050778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1A747C-93D7-422C-B7CA-BD99456B849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4BEA16-35A5-4C76-A6D9-B4E1EF97B3E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6FC4326-B58D-47B6-883D-804590A2283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a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64753D-4CC1-4FEB-90F6-1B09FEEFBFB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2CE113D-581C-46D5-A764-0FCD78DB6C2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ca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203E35-E84D-4106-9003-40E54CBBF1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2622715B-29D9-4B70-A3A3-7F7FCC47B6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a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13" Type="http://schemas.openxmlformats.org/officeDocument/2006/relationships/image" Target="../media/image16.png"/><Relationship Id="rId18" Type="http://schemas.openxmlformats.org/officeDocument/2006/relationships/image" Target="../media/image19.png"/><Relationship Id="rId3" Type="http://schemas.openxmlformats.org/officeDocument/2006/relationships/image" Target="../media/image8.jpeg"/><Relationship Id="rId7" Type="http://schemas.microsoft.com/office/2007/relationships/hdphoto" Target="../media/hdphoto2.wdp"/><Relationship Id="rId12" Type="http://schemas.openxmlformats.org/officeDocument/2006/relationships/image" Target="../media/image15.jpeg"/><Relationship Id="rId17" Type="http://schemas.microsoft.com/office/2007/relationships/hdphoto" Target="../media/hdphoto4.wdp"/><Relationship Id="rId2" Type="http://schemas.openxmlformats.org/officeDocument/2006/relationships/image" Target="../media/image7.jpeg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11" Type="http://schemas.openxmlformats.org/officeDocument/2006/relationships/image" Target="../media/image14.jpeg"/><Relationship Id="rId5" Type="http://schemas.microsoft.com/office/2007/relationships/hdphoto" Target="../media/hdphoto1.wdp"/><Relationship Id="rId15" Type="http://schemas.openxmlformats.org/officeDocument/2006/relationships/image" Target="../media/image17.jpeg"/><Relationship Id="rId10" Type="http://schemas.openxmlformats.org/officeDocument/2006/relationships/image" Target="../media/image13.jpeg"/><Relationship Id="rId19" Type="http://schemas.openxmlformats.org/officeDocument/2006/relationships/image" Target="../media/image6.jpeg"/><Relationship Id="rId4" Type="http://schemas.openxmlformats.org/officeDocument/2006/relationships/image" Target="../media/image9.png"/><Relationship Id="rId9" Type="http://schemas.openxmlformats.org/officeDocument/2006/relationships/image" Target="../media/image12.png"/><Relationship Id="rId14" Type="http://schemas.microsoft.com/office/2007/relationships/hdphoto" Target="../media/hdphoto3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Relationship Id="rId9" Type="http://schemas.openxmlformats.org/officeDocument/2006/relationships/image" Target="../media/image34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emf"/><Relationship Id="rId3" Type="http://schemas.openxmlformats.org/officeDocument/2006/relationships/image" Target="../media/image37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5.emf"/><Relationship Id="rId5" Type="http://schemas.openxmlformats.org/officeDocument/2006/relationships/oleObject" Target="../embeddings/oleObject1.bin"/><Relationship Id="rId4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41.jpeg"/><Relationship Id="rId7" Type="http://schemas.openxmlformats.org/officeDocument/2006/relationships/image" Target="../media/image39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4.bin"/><Relationship Id="rId5" Type="http://schemas.openxmlformats.org/officeDocument/2006/relationships/image" Target="../media/image38.emf"/><Relationship Id="rId4" Type="http://schemas.openxmlformats.org/officeDocument/2006/relationships/oleObject" Target="../embeddings/oleObject3.bin"/><Relationship Id="rId9" Type="http://schemas.openxmlformats.org/officeDocument/2006/relationships/image" Target="../media/image40.emf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" descr="logo_pp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04434" y="6144267"/>
            <a:ext cx="2375670" cy="3316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1" name="Text Box 6"/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2052" name="Text Box 7"/>
          <p:cNvSpPr txBox="1">
            <a:spLocks noChangeArrowheads="1"/>
          </p:cNvSpPr>
          <p:nvPr/>
        </p:nvSpPr>
        <p:spPr bwMode="auto">
          <a:xfrm>
            <a:off x="4367669" y="1102407"/>
            <a:ext cx="3456657" cy="243143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 eaLnBrk="0" hangingPunct="0">
              <a:lnSpc>
                <a:spcPct val="70000"/>
              </a:lnSpc>
              <a:spcBef>
                <a:spcPct val="50000"/>
              </a:spcBef>
            </a:pPr>
            <a:r>
              <a:rPr lang="es-ES" sz="1400" b="1" dirty="0">
                <a:solidFill>
                  <a:srgbClr val="7B6967"/>
                </a:solidFill>
                <a:latin typeface="Tahoma" pitchFamily="34" charset="0"/>
              </a:rPr>
              <a:t>28 de abril de 2021</a:t>
            </a:r>
            <a:endParaRPr lang="es-ES" sz="1400" dirty="0">
              <a:latin typeface="Tahoma" pitchFamily="34" charset="0"/>
            </a:endParaRPr>
          </a:p>
        </p:txBody>
      </p:sp>
      <p:pic>
        <p:nvPicPr>
          <p:cNvPr id="2053" name="Picture 8" descr="logo nuev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069128" y="6021288"/>
            <a:ext cx="1355463" cy="561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4" name="Rectangle 14"/>
          <p:cNvSpPr>
            <a:spLocks noChangeArrowheads="1"/>
          </p:cNvSpPr>
          <p:nvPr/>
        </p:nvSpPr>
        <p:spPr bwMode="auto">
          <a:xfrm>
            <a:off x="839416" y="2018044"/>
            <a:ext cx="10585175" cy="96159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a-ES" sz="2000" dirty="0"/>
          </a:p>
        </p:txBody>
      </p:sp>
      <p:sp>
        <p:nvSpPr>
          <p:cNvPr id="2055" name="Rectangle 13"/>
          <p:cNvSpPr>
            <a:spLocks noChangeArrowheads="1"/>
          </p:cNvSpPr>
          <p:nvPr/>
        </p:nvSpPr>
        <p:spPr bwMode="auto">
          <a:xfrm>
            <a:off x="970050" y="2303360"/>
            <a:ext cx="1015312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ctr"/>
            <a:r>
              <a:rPr lang="en-GB" sz="1800" b="1" dirty="0">
                <a:effectLst/>
                <a:latin typeface="Century Gothic" panose="020B0502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Synapse modulators targeting the NCS-1/Ric8a complex for neurodegenerative disorders</a:t>
            </a:r>
            <a:endParaRPr lang="es-ES" sz="2000" dirty="0"/>
          </a:p>
        </p:txBody>
      </p:sp>
      <p:sp>
        <p:nvSpPr>
          <p:cNvPr id="2071" name="Rectangle 23"/>
          <p:cNvSpPr>
            <a:spLocks noChangeArrowheads="1"/>
          </p:cNvSpPr>
          <p:nvPr/>
        </p:nvSpPr>
        <p:spPr bwMode="auto">
          <a:xfrm>
            <a:off x="1524001" y="2727325"/>
            <a:ext cx="44132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    </a:t>
            </a:r>
            <a:endParaRPr lang="en-US"/>
          </a:p>
        </p:txBody>
      </p:sp>
      <p:sp>
        <p:nvSpPr>
          <p:cNvPr id="2073" name="Rectangle 25"/>
          <p:cNvSpPr>
            <a:spLocks noChangeArrowheads="1"/>
          </p:cNvSpPr>
          <p:nvPr/>
        </p:nvSpPr>
        <p:spPr bwMode="auto">
          <a:xfrm>
            <a:off x="1524001" y="4305300"/>
            <a:ext cx="290513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eaLnBrk="0" hangingPunct="0"/>
            <a:r>
              <a:rPr lang="en-US" sz="1200" b="1">
                <a:cs typeface="Times New Roman" pitchFamily="18" charset="0"/>
              </a:rPr>
              <a:t>  </a:t>
            </a:r>
            <a:r>
              <a:rPr lang="es-ES" sz="600"/>
              <a:t> </a:t>
            </a:r>
            <a:endParaRPr lang="es-ES"/>
          </a:p>
        </p:txBody>
      </p:sp>
      <p:pic>
        <p:nvPicPr>
          <p:cNvPr id="15" name="Imagen 14" descr="Imagen que contiene dibujo&#10;&#10;Descripción generada automáticamente">
            <a:extLst>
              <a:ext uri="{FF2B5EF4-FFF2-40B4-BE49-F238E27FC236}">
                <a16:creationId xmlns:a16="http://schemas.microsoft.com/office/drawing/2014/main" id="{F0219652-8DF8-4973-8203-18322AB30DE6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261" y="6128430"/>
            <a:ext cx="1793724" cy="347511"/>
          </a:xfrm>
          <a:prstGeom prst="rect">
            <a:avLst/>
          </a:prstGeom>
        </p:spPr>
      </p:pic>
      <p:cxnSp>
        <p:nvCxnSpPr>
          <p:cNvPr id="21" name="Conector recto 20">
            <a:extLst>
              <a:ext uri="{FF2B5EF4-FFF2-40B4-BE49-F238E27FC236}">
                <a16:creationId xmlns:a16="http://schemas.microsoft.com/office/drawing/2014/main" id="{D21FF64C-14F7-498C-8C6C-26E1E3C01262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pic>
        <p:nvPicPr>
          <p:cNvPr id="14" name="Imagen 13" descr="Consejo Superior de Investigaciones Científicas">
            <a:extLst>
              <a:ext uri="{FF2B5EF4-FFF2-40B4-BE49-F238E27FC236}">
                <a16:creationId xmlns:a16="http://schemas.microsoft.com/office/drawing/2014/main" id="{33A1BA94-D1BA-47A4-A0FD-B6C5C627111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0173" y="6125334"/>
            <a:ext cx="1371600" cy="4572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E597502E-A476-4B35-98B4-336B330A4D2B}"/>
              </a:ext>
            </a:extLst>
          </p:cNvPr>
          <p:cNvPicPr/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702"/>
          <a:stretch/>
        </p:blipFill>
        <p:spPr>
          <a:xfrm>
            <a:off x="3863752" y="3286442"/>
            <a:ext cx="4116547" cy="614760"/>
          </a:xfrm>
          <a:prstGeom prst="rect">
            <a:avLst/>
          </a:prstGeom>
        </p:spPr>
      </p:pic>
      <p:sp>
        <p:nvSpPr>
          <p:cNvPr id="16" name="CuadroTexto 15">
            <a:extLst>
              <a:ext uri="{FF2B5EF4-FFF2-40B4-BE49-F238E27FC236}">
                <a16:creationId xmlns:a16="http://schemas.microsoft.com/office/drawing/2014/main" id="{6AFECBE4-B9DC-3E4D-8D2C-66CBB22F967A}"/>
              </a:ext>
            </a:extLst>
          </p:cNvPr>
          <p:cNvSpPr txBox="1"/>
          <p:nvPr/>
        </p:nvSpPr>
        <p:spPr>
          <a:xfrm>
            <a:off x="4602743" y="4528803"/>
            <a:ext cx="319254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dirty="0"/>
              <a:t>María José Sánchez Barrena</a:t>
            </a:r>
          </a:p>
          <a:p>
            <a:pPr algn="ctr"/>
            <a:r>
              <a:rPr lang="es-ES" dirty="0"/>
              <a:t>Alicia Mansilla</a:t>
            </a:r>
          </a:p>
        </p:txBody>
      </p:sp>
      <p:pic>
        <p:nvPicPr>
          <p:cNvPr id="19" name="Imagen 18" descr="Enfermedades Raras Autoinmunes ; Síndrome Urémico Hemolítico - Enfermedades  raras">
            <a:extLst>
              <a:ext uri="{FF2B5EF4-FFF2-40B4-BE49-F238E27FC236}">
                <a16:creationId xmlns:a16="http://schemas.microsoft.com/office/drawing/2014/main" id="{3267703B-FAE3-3345-8A91-311C2EFAFB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67"/>
          <a:stretch>
            <a:fillRect/>
          </a:stretch>
        </p:blipFill>
        <p:spPr bwMode="auto">
          <a:xfrm>
            <a:off x="8112224" y="3264950"/>
            <a:ext cx="1382586" cy="6672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6">
            <a:extLst>
              <a:ext uri="{FF2B5EF4-FFF2-40B4-BE49-F238E27FC236}">
                <a16:creationId xmlns:a16="http://schemas.microsoft.com/office/drawing/2014/main" id="{79E50477-A844-45F3-BC44-F79871D12C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B77A6690-6E18-40CA-AAE6-FD0685272D09}"/>
              </a:ext>
            </a:extLst>
          </p:cNvPr>
          <p:cNvSpPr txBox="1"/>
          <p:nvPr/>
        </p:nvSpPr>
        <p:spPr>
          <a:xfrm>
            <a:off x="2927648" y="1628800"/>
            <a:ext cx="6984776" cy="38010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sz="2800" b="1" dirty="0">
                <a:solidFill>
                  <a:srgbClr val="2D686D"/>
                </a:solidFill>
              </a:rPr>
              <a:t>Content</a:t>
            </a:r>
          </a:p>
          <a:p>
            <a:endParaRPr lang="es-ES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1.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Research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Group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2. </a:t>
            </a:r>
            <a:r>
              <a:rPr lang="es-ES" sz="2000" dirty="0" err="1">
                <a:solidFill>
                  <a:srgbClr val="2D686D"/>
                </a:solidFill>
              </a:rPr>
              <a:t>The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Product</a:t>
            </a: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endParaRPr lang="es-ES" sz="2000" dirty="0">
              <a:solidFill>
                <a:srgbClr val="2D686D"/>
              </a:solidFill>
            </a:endParaRPr>
          </a:p>
          <a:p>
            <a:pPr>
              <a:spcAft>
                <a:spcPts val="600"/>
              </a:spcAft>
            </a:pPr>
            <a:r>
              <a:rPr lang="es-ES" sz="2000" dirty="0">
                <a:solidFill>
                  <a:srgbClr val="2D686D"/>
                </a:solidFill>
              </a:rPr>
              <a:t>3. </a:t>
            </a:r>
            <a:r>
              <a:rPr lang="es-ES" sz="2000" dirty="0" err="1">
                <a:solidFill>
                  <a:srgbClr val="2D686D"/>
                </a:solidFill>
              </a:rPr>
              <a:t>Partnering</a:t>
            </a:r>
            <a:r>
              <a:rPr lang="es-ES" sz="2000" dirty="0">
                <a:solidFill>
                  <a:srgbClr val="2D686D"/>
                </a:solidFill>
              </a:rPr>
              <a:t> </a:t>
            </a:r>
            <a:r>
              <a:rPr lang="es-ES" sz="2000" dirty="0" err="1">
                <a:solidFill>
                  <a:srgbClr val="2D686D"/>
                </a:solidFill>
              </a:rPr>
              <a:t>Opportunities</a:t>
            </a:r>
            <a:endParaRPr lang="es-ES" sz="2000" dirty="0">
              <a:solidFill>
                <a:srgbClr val="2D686D"/>
              </a:solidFill>
            </a:endParaRPr>
          </a:p>
        </p:txBody>
      </p:sp>
      <p:cxnSp>
        <p:nvCxnSpPr>
          <p:cNvPr id="7" name="Conector recto 6">
            <a:extLst>
              <a:ext uri="{FF2B5EF4-FFF2-40B4-BE49-F238E27FC236}">
                <a16:creationId xmlns:a16="http://schemas.microsoft.com/office/drawing/2014/main" id="{6E54D1CD-3101-42F5-A4C0-B8E9837A7B78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2" name="CuadroTexto 11">
            <a:extLst>
              <a:ext uri="{FF2B5EF4-FFF2-40B4-BE49-F238E27FC236}">
                <a16:creationId xmlns:a16="http://schemas.microsoft.com/office/drawing/2014/main" id="{27196E55-311C-4B46-8070-5AE222EAF687}"/>
              </a:ext>
            </a:extLst>
          </p:cNvPr>
          <p:cNvSpPr txBox="1"/>
          <p:nvPr/>
        </p:nvSpPr>
        <p:spPr>
          <a:xfrm>
            <a:off x="3215680" y="3068960"/>
            <a:ext cx="489654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ES" dirty="0">
                <a:solidFill>
                  <a:srgbClr val="2D686D"/>
                </a:solidFill>
              </a:rPr>
              <a:t>a) Target </a:t>
            </a:r>
            <a:r>
              <a:rPr lang="es-ES" dirty="0" err="1">
                <a:solidFill>
                  <a:srgbClr val="2D686D"/>
                </a:solidFill>
              </a:rPr>
              <a:t>Indications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b) </a:t>
            </a:r>
            <a:r>
              <a:rPr lang="es-ES" dirty="0" err="1">
                <a:solidFill>
                  <a:srgbClr val="2D686D"/>
                </a:solidFill>
              </a:rPr>
              <a:t>Innovative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mechanisms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action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c) </a:t>
            </a:r>
            <a:r>
              <a:rPr lang="es-ES" dirty="0" err="1">
                <a:solidFill>
                  <a:srgbClr val="2D686D"/>
                </a:solidFill>
              </a:rPr>
              <a:t>Differential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features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facing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market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d) </a:t>
            </a:r>
            <a:r>
              <a:rPr lang="es-ES" dirty="0" err="1">
                <a:solidFill>
                  <a:srgbClr val="2D686D"/>
                </a:solidFill>
              </a:rPr>
              <a:t>Current</a:t>
            </a:r>
            <a:r>
              <a:rPr lang="es-ES" dirty="0">
                <a:solidFill>
                  <a:srgbClr val="2D686D"/>
                </a:solidFill>
              </a:rPr>
              <a:t> status </a:t>
            </a:r>
            <a:r>
              <a:rPr lang="es-ES" dirty="0" err="1">
                <a:solidFill>
                  <a:srgbClr val="2D686D"/>
                </a:solidFill>
              </a:rPr>
              <a:t>of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development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e) IPR </a:t>
            </a:r>
            <a:r>
              <a:rPr lang="es-ES" dirty="0" err="1">
                <a:solidFill>
                  <a:srgbClr val="2D686D"/>
                </a:solidFill>
              </a:rPr>
              <a:t>protection</a:t>
            </a:r>
            <a:endParaRPr lang="es-ES" dirty="0">
              <a:solidFill>
                <a:srgbClr val="2D686D"/>
              </a:solidFill>
            </a:endParaRPr>
          </a:p>
          <a:p>
            <a:r>
              <a:rPr lang="es-ES" dirty="0">
                <a:solidFill>
                  <a:srgbClr val="2D686D"/>
                </a:solidFill>
              </a:rPr>
              <a:t>f) </a:t>
            </a:r>
            <a:r>
              <a:rPr lang="es-ES" dirty="0" err="1">
                <a:solidFill>
                  <a:srgbClr val="2D686D"/>
                </a:solidFill>
              </a:rPr>
              <a:t>Pitfalls</a:t>
            </a:r>
            <a:r>
              <a:rPr lang="es-ES" dirty="0">
                <a:solidFill>
                  <a:srgbClr val="2D686D"/>
                </a:solidFill>
              </a:rPr>
              <a:t> &amp; </a:t>
            </a:r>
            <a:r>
              <a:rPr lang="es-ES" dirty="0" err="1">
                <a:solidFill>
                  <a:srgbClr val="2D686D"/>
                </a:solidFill>
              </a:rPr>
              <a:t>Risks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to</a:t>
            </a:r>
            <a:r>
              <a:rPr lang="es-ES" dirty="0">
                <a:solidFill>
                  <a:srgbClr val="2D686D"/>
                </a:solidFill>
              </a:rPr>
              <a:t> be </a:t>
            </a:r>
            <a:r>
              <a:rPr lang="es-ES" dirty="0" err="1">
                <a:solidFill>
                  <a:srgbClr val="2D686D"/>
                </a:solidFill>
              </a:rPr>
              <a:t>considered</a:t>
            </a:r>
            <a:endParaRPr lang="es-ES" dirty="0">
              <a:solidFill>
                <a:srgbClr val="2D686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48140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5D80B7F7-92CD-CF45-A90E-FC3966A49DFE}"/>
              </a:ext>
            </a:extLst>
          </p:cNvPr>
          <p:cNvSpPr/>
          <p:nvPr/>
        </p:nvSpPr>
        <p:spPr>
          <a:xfrm>
            <a:off x="4490129" y="841097"/>
            <a:ext cx="259141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1.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Research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Group</a:t>
            </a:r>
            <a:endParaRPr lang="es-ES" dirty="0">
              <a:solidFill>
                <a:srgbClr val="2D686D"/>
              </a:solidFill>
            </a:endParaRPr>
          </a:p>
        </p:txBody>
      </p:sp>
      <p:pic>
        <p:nvPicPr>
          <p:cNvPr id="5" name="Picture 4" descr="http://www.xtal.iqfr.csic.es/grupo/xmjose/imagenes/foto-cabecera-web.jpg">
            <a:extLst>
              <a:ext uri="{FF2B5EF4-FFF2-40B4-BE49-F238E27FC236}">
                <a16:creationId xmlns:a16="http://schemas.microsoft.com/office/drawing/2014/main" id="{2F3F4295-854D-D44A-BFFB-CB97B913EB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594" y="1982003"/>
            <a:ext cx="3092684" cy="25545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CuadroTexto">
            <a:extLst>
              <a:ext uri="{FF2B5EF4-FFF2-40B4-BE49-F238E27FC236}">
                <a16:creationId xmlns:a16="http://schemas.microsoft.com/office/drawing/2014/main" id="{4B0643B0-F18E-FA4B-9A12-7E36E9FF7654}"/>
              </a:ext>
            </a:extLst>
          </p:cNvPr>
          <p:cNvSpPr txBox="1"/>
          <p:nvPr/>
        </p:nvSpPr>
        <p:spPr>
          <a:xfrm>
            <a:off x="401996" y="4593366"/>
            <a:ext cx="35942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 err="1"/>
              <a:t>Sanchez</a:t>
            </a:r>
            <a:r>
              <a:rPr lang="es-ES" sz="1600" b="1" dirty="0"/>
              <a:t>-Barrena </a:t>
            </a:r>
            <a:r>
              <a:rPr lang="es-ES" sz="1600" b="1" dirty="0" err="1"/>
              <a:t>Research</a:t>
            </a:r>
            <a:r>
              <a:rPr lang="es-ES" sz="1600" b="1" dirty="0"/>
              <a:t> </a:t>
            </a:r>
            <a:r>
              <a:rPr lang="es-ES" sz="1600" b="1" dirty="0" err="1"/>
              <a:t>Group</a:t>
            </a:r>
            <a:endParaRPr lang="es-ES" sz="1600" b="1" dirty="0"/>
          </a:p>
        </p:txBody>
      </p:sp>
      <p:pic>
        <p:nvPicPr>
          <p:cNvPr id="7" name="Picture 8" descr="https://www.cib.csic.es/sites/default/files/img/team_image/Imagen1.jpg">
            <a:extLst>
              <a:ext uri="{FF2B5EF4-FFF2-40B4-BE49-F238E27FC236}">
                <a16:creationId xmlns:a16="http://schemas.microsoft.com/office/drawing/2014/main" id="{E599254A-7207-744E-96C0-9404B31F361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3939" y="1280757"/>
            <a:ext cx="4602516" cy="139916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20 CuadroTexto">
            <a:extLst>
              <a:ext uri="{FF2B5EF4-FFF2-40B4-BE49-F238E27FC236}">
                <a16:creationId xmlns:a16="http://schemas.microsoft.com/office/drawing/2014/main" id="{1D6805B2-3062-5E49-ACC9-74174500E060}"/>
              </a:ext>
            </a:extLst>
          </p:cNvPr>
          <p:cNvSpPr txBox="1"/>
          <p:nvPr/>
        </p:nvSpPr>
        <p:spPr>
          <a:xfrm>
            <a:off x="7919985" y="6201014"/>
            <a:ext cx="4013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/>
              <a:t>Mansilla </a:t>
            </a:r>
            <a:r>
              <a:rPr lang="es-ES" b="1" dirty="0" err="1"/>
              <a:t>Research</a:t>
            </a:r>
            <a:r>
              <a:rPr lang="es-ES" b="1" dirty="0"/>
              <a:t> </a:t>
            </a:r>
            <a:r>
              <a:rPr lang="es-ES" b="1" dirty="0" err="1"/>
              <a:t>Group</a:t>
            </a:r>
            <a:endParaRPr lang="es-ES" b="1" dirty="0"/>
          </a:p>
        </p:txBody>
      </p:sp>
      <p:pic>
        <p:nvPicPr>
          <p:cNvPr id="11" name="Picture 2" descr="Resultado de imagen de dibujo tuerca">
            <a:extLst>
              <a:ext uri="{FF2B5EF4-FFF2-40B4-BE49-F238E27FC236}">
                <a16:creationId xmlns:a16="http://schemas.microsoft.com/office/drawing/2014/main" id="{D4E6C88E-C7A8-2746-994D-16A2BF2844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8870">
            <a:off x="4531843" y="3574401"/>
            <a:ext cx="687087" cy="6940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3" descr="C:\Users\Alicia Mansilla\Downloads\IMG-20180703-WA0004.jpg">
            <a:extLst>
              <a:ext uri="{FF2B5EF4-FFF2-40B4-BE49-F238E27FC236}">
                <a16:creationId xmlns:a16="http://schemas.microsoft.com/office/drawing/2014/main" id="{D7482EC4-91BC-3A43-8546-D85DAA9A6A0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42" t="8848" r="8119" b="14735"/>
          <a:stretch/>
        </p:blipFill>
        <p:spPr bwMode="auto">
          <a:xfrm>
            <a:off x="7834386" y="3966970"/>
            <a:ext cx="3330550" cy="2216020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http://www.madrimasd.org/blogs/msca/files/2015/06/irycis.jpg">
            <a:extLst>
              <a:ext uri="{FF2B5EF4-FFF2-40B4-BE49-F238E27FC236}">
                <a16:creationId xmlns:a16="http://schemas.microsoft.com/office/drawing/2014/main" id="{AE18FBC5-B300-2844-BCF2-B0360ED65B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6515" y="3429000"/>
            <a:ext cx="2756822" cy="84334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6" descr="logo">
            <a:extLst>
              <a:ext uri="{FF2B5EF4-FFF2-40B4-BE49-F238E27FC236}">
                <a16:creationId xmlns:a16="http://schemas.microsoft.com/office/drawing/2014/main" id="{AD6DA098-00AE-7848-9DF5-68E6F04C3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119" y="1365178"/>
            <a:ext cx="2218215" cy="63511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n 14" descr="Mujer con lentes y la boca abierta&#10;&#10;Descripción generada automáticamente">
            <a:extLst>
              <a:ext uri="{FF2B5EF4-FFF2-40B4-BE49-F238E27FC236}">
                <a16:creationId xmlns:a16="http://schemas.microsoft.com/office/drawing/2014/main" id="{6CB14300-7F7C-4A42-99C7-E74A0ABA5A7A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9395" y="2970814"/>
            <a:ext cx="760201" cy="843348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2" descr="C:\Users\Alicia Mansilla\Downloads\DSC00694 (1).JPG">
            <a:extLst>
              <a:ext uri="{FF2B5EF4-FFF2-40B4-BE49-F238E27FC236}">
                <a16:creationId xmlns:a16="http://schemas.microsoft.com/office/drawing/2014/main" id="{05D1FD73-9156-3940-B571-FF4B7C072EE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47" t="28043" r="18794"/>
          <a:stretch/>
        </p:blipFill>
        <p:spPr bwMode="auto">
          <a:xfrm>
            <a:off x="4707826" y="4382671"/>
            <a:ext cx="2002806" cy="1527545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Resultado de imagen de unidad de innovacion hospital ramon y cajal">
            <a:extLst>
              <a:ext uri="{FF2B5EF4-FFF2-40B4-BE49-F238E27FC236}">
                <a16:creationId xmlns:a16="http://schemas.microsoft.com/office/drawing/2014/main" id="{27D7F5D9-9F58-974A-A27A-540A1E70ED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77133" y="5262678"/>
            <a:ext cx="568218" cy="781299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2" descr="Resultado de imagen de dibujo tuerca">
            <a:extLst>
              <a:ext uri="{FF2B5EF4-FFF2-40B4-BE49-F238E27FC236}">
                <a16:creationId xmlns:a16="http://schemas.microsoft.com/office/drawing/2014/main" id="{4B8529F0-2120-F040-9178-776CAFDA4D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672955">
            <a:off x="5062036" y="3983681"/>
            <a:ext cx="541748" cy="5472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Imagen 18" descr="Una persona sonriendo&#10;&#10;Descripción generada automáticamente">
            <a:extLst>
              <a:ext uri="{FF2B5EF4-FFF2-40B4-BE49-F238E27FC236}">
                <a16:creationId xmlns:a16="http://schemas.microsoft.com/office/drawing/2014/main" id="{7ADCDDC4-5561-9A48-9788-EB4A196D5452}"/>
              </a:ext>
            </a:extLst>
          </p:cNvPr>
          <p:cNvPicPr>
            <a:picLocks noChangeAspect="1"/>
          </p:cNvPicPr>
          <p:nvPr/>
        </p:nvPicPr>
        <p:blipFill rotWithShape="1"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2" r="3669" b="28210"/>
          <a:stretch/>
        </p:blipFill>
        <p:spPr>
          <a:xfrm>
            <a:off x="4146298" y="2589652"/>
            <a:ext cx="946026" cy="1027277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2" descr="Resultado de imagen de dibujo tuerca">
            <a:extLst>
              <a:ext uri="{FF2B5EF4-FFF2-40B4-BE49-F238E27FC236}">
                <a16:creationId xmlns:a16="http://schemas.microsoft.com/office/drawing/2014/main" id="{A0401E90-E848-3444-9800-0D8003C2C6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88870">
            <a:off x="4981418" y="3120895"/>
            <a:ext cx="680115" cy="686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>
            <a:extLst>
              <a:ext uri="{FF2B5EF4-FFF2-40B4-BE49-F238E27FC236}">
                <a16:creationId xmlns:a16="http://schemas.microsoft.com/office/drawing/2014/main" id="{48C0E219-F780-A841-B64F-22EDF5BA4F9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905" t="11920" r="28562" b="17148"/>
          <a:stretch/>
        </p:blipFill>
        <p:spPr bwMode="auto">
          <a:xfrm>
            <a:off x="5208616" y="2235664"/>
            <a:ext cx="523790" cy="71645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Elipse 21">
            <a:extLst>
              <a:ext uri="{FF2B5EF4-FFF2-40B4-BE49-F238E27FC236}">
                <a16:creationId xmlns:a16="http://schemas.microsoft.com/office/drawing/2014/main" id="{C17AD6B7-9690-5044-A0D2-ABD9B8BD0943}"/>
              </a:ext>
            </a:extLst>
          </p:cNvPr>
          <p:cNvSpPr/>
          <p:nvPr/>
        </p:nvSpPr>
        <p:spPr>
          <a:xfrm>
            <a:off x="8902873" y="1429010"/>
            <a:ext cx="644236" cy="1303677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D267323C-2710-9449-A7F2-FDA45B83DF85}"/>
              </a:ext>
            </a:extLst>
          </p:cNvPr>
          <p:cNvSpPr/>
          <p:nvPr/>
        </p:nvSpPr>
        <p:spPr>
          <a:xfrm>
            <a:off x="1700694" y="2029659"/>
            <a:ext cx="799495" cy="1997606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Elipse 23">
            <a:extLst>
              <a:ext uri="{FF2B5EF4-FFF2-40B4-BE49-F238E27FC236}">
                <a16:creationId xmlns:a16="http://schemas.microsoft.com/office/drawing/2014/main" id="{ECFBB11F-2A79-B44E-B87B-D141A4195D91}"/>
              </a:ext>
            </a:extLst>
          </p:cNvPr>
          <p:cNvSpPr/>
          <p:nvPr/>
        </p:nvSpPr>
        <p:spPr>
          <a:xfrm>
            <a:off x="8761408" y="3969360"/>
            <a:ext cx="674832" cy="1997606"/>
          </a:xfrm>
          <a:prstGeom prst="ellipse">
            <a:avLst/>
          </a:prstGeom>
          <a:noFill/>
          <a:ln w="28575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Rectángulo 24">
            <a:extLst>
              <a:ext uri="{FF2B5EF4-FFF2-40B4-BE49-F238E27FC236}">
                <a16:creationId xmlns:a16="http://schemas.microsoft.com/office/drawing/2014/main" id="{3E912600-413E-C64B-8DD4-9E7BBB3C2FD6}"/>
              </a:ext>
            </a:extLst>
          </p:cNvPr>
          <p:cNvSpPr/>
          <p:nvPr/>
        </p:nvSpPr>
        <p:spPr>
          <a:xfrm>
            <a:off x="482999" y="4922552"/>
            <a:ext cx="31336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 err="1"/>
              <a:t>Mechanism</a:t>
            </a:r>
            <a:r>
              <a:rPr lang="es-ES" sz="1200" dirty="0"/>
              <a:t> of </a:t>
            </a:r>
            <a:r>
              <a:rPr lang="es-ES" sz="1200" dirty="0" err="1"/>
              <a:t>action</a:t>
            </a:r>
            <a:r>
              <a:rPr lang="es-ES" sz="1200" dirty="0"/>
              <a:t> of </a:t>
            </a:r>
            <a:r>
              <a:rPr lang="es-ES" sz="1200" dirty="0" err="1"/>
              <a:t>the</a:t>
            </a:r>
            <a:r>
              <a:rPr lang="es-ES" sz="1200" dirty="0"/>
              <a:t> hit </a:t>
            </a:r>
            <a:r>
              <a:rPr lang="es-ES" sz="1200" dirty="0" err="1"/>
              <a:t>compounds</a:t>
            </a:r>
            <a:r>
              <a:rPr lang="es-ES" sz="1200" dirty="0"/>
              <a:t>: </a:t>
            </a:r>
          </a:p>
          <a:p>
            <a:pPr algn="just"/>
            <a:r>
              <a:rPr lang="es-ES" sz="1200" dirty="0"/>
              <a:t>X-</a:t>
            </a:r>
            <a:r>
              <a:rPr lang="es-ES" sz="1200" dirty="0" err="1"/>
              <a:t>ray</a:t>
            </a:r>
            <a:r>
              <a:rPr lang="es-ES" sz="1200" dirty="0"/>
              <a:t> </a:t>
            </a:r>
            <a:r>
              <a:rPr lang="es-ES" sz="1200" dirty="0" err="1"/>
              <a:t>Crystallography</a:t>
            </a:r>
            <a:r>
              <a:rPr lang="es-ES" sz="1200" dirty="0"/>
              <a:t> and </a:t>
            </a:r>
            <a:r>
              <a:rPr lang="es-ES" sz="1200" dirty="0" err="1"/>
              <a:t>Biophysics</a:t>
            </a:r>
            <a:r>
              <a:rPr lang="es-ES" sz="1200" dirty="0"/>
              <a:t> to </a:t>
            </a:r>
            <a:r>
              <a:rPr lang="es-ES" sz="1200" dirty="0" err="1"/>
              <a:t>understand</a:t>
            </a:r>
            <a:r>
              <a:rPr lang="es-ES" sz="1200" dirty="0"/>
              <a:t> </a:t>
            </a:r>
            <a:r>
              <a:rPr lang="es-ES" sz="1200" dirty="0" err="1"/>
              <a:t>protein-protein</a:t>
            </a:r>
            <a:r>
              <a:rPr lang="es-ES" sz="1200" dirty="0"/>
              <a:t> and </a:t>
            </a:r>
            <a:r>
              <a:rPr lang="es-ES" sz="1200" dirty="0" err="1"/>
              <a:t>protein-ligand</a:t>
            </a:r>
            <a:r>
              <a:rPr lang="es-ES" sz="1200" dirty="0"/>
              <a:t> </a:t>
            </a:r>
            <a:r>
              <a:rPr lang="es-ES" sz="1200" dirty="0" err="1"/>
              <a:t>interactions</a:t>
            </a:r>
            <a:r>
              <a:rPr lang="es-ES" sz="1200" dirty="0"/>
              <a:t> </a:t>
            </a:r>
            <a:r>
              <a:rPr lang="es-ES" sz="1200" dirty="0" err="1"/>
              <a:t>mediated</a:t>
            </a:r>
            <a:r>
              <a:rPr lang="es-ES" sz="1200" dirty="0"/>
              <a:t> </a:t>
            </a:r>
            <a:r>
              <a:rPr lang="es-ES" sz="1200" dirty="0" err="1"/>
              <a:t>by</a:t>
            </a:r>
            <a:r>
              <a:rPr lang="es-ES" sz="1200" dirty="0"/>
              <a:t> NCS-1</a:t>
            </a:r>
          </a:p>
        </p:txBody>
      </p:sp>
      <p:sp>
        <p:nvSpPr>
          <p:cNvPr id="26" name="Rectángulo 25">
            <a:extLst>
              <a:ext uri="{FF2B5EF4-FFF2-40B4-BE49-F238E27FC236}">
                <a16:creationId xmlns:a16="http://schemas.microsoft.com/office/drawing/2014/main" id="{4F9507AC-45FE-2240-BF36-8AE7E49962D4}"/>
              </a:ext>
            </a:extLst>
          </p:cNvPr>
          <p:cNvSpPr/>
          <p:nvPr/>
        </p:nvSpPr>
        <p:spPr>
          <a:xfrm>
            <a:off x="7721565" y="2633452"/>
            <a:ext cx="38908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b="1" dirty="0"/>
              <a:t>Pérez-Fernández </a:t>
            </a:r>
            <a:r>
              <a:rPr lang="es-ES" b="1" dirty="0" err="1"/>
              <a:t>Research</a:t>
            </a:r>
            <a:r>
              <a:rPr lang="es-ES" b="1" dirty="0"/>
              <a:t> </a:t>
            </a:r>
            <a:r>
              <a:rPr lang="es-ES" b="1" dirty="0" err="1"/>
              <a:t>Group</a:t>
            </a:r>
            <a:endParaRPr lang="es-ES" b="1" dirty="0"/>
          </a:p>
        </p:txBody>
      </p:sp>
      <p:sp>
        <p:nvSpPr>
          <p:cNvPr id="27" name="Rectángulo 26">
            <a:extLst>
              <a:ext uri="{FF2B5EF4-FFF2-40B4-BE49-F238E27FC236}">
                <a16:creationId xmlns:a16="http://schemas.microsoft.com/office/drawing/2014/main" id="{B2AB2589-1B2F-AC43-BC9F-2F6555D878A1}"/>
              </a:ext>
            </a:extLst>
          </p:cNvPr>
          <p:cNvSpPr/>
          <p:nvPr/>
        </p:nvSpPr>
        <p:spPr>
          <a:xfrm>
            <a:off x="7528217" y="2918616"/>
            <a:ext cx="4366818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 err="1"/>
              <a:t>Dynamic</a:t>
            </a:r>
            <a:r>
              <a:rPr lang="es-ES" sz="1200" dirty="0"/>
              <a:t> </a:t>
            </a:r>
            <a:r>
              <a:rPr lang="es-ES" sz="1200" dirty="0" err="1"/>
              <a:t>Combinatorial</a:t>
            </a:r>
            <a:r>
              <a:rPr lang="es-ES" sz="1200" dirty="0"/>
              <a:t> </a:t>
            </a:r>
            <a:r>
              <a:rPr lang="es-ES" sz="1200" dirty="0" err="1"/>
              <a:t>Chemistry</a:t>
            </a:r>
            <a:r>
              <a:rPr lang="es-ES" sz="1200" dirty="0"/>
              <a:t> to </a:t>
            </a:r>
            <a:r>
              <a:rPr lang="es-ES" sz="1200" dirty="0" err="1"/>
              <a:t>find</a:t>
            </a:r>
            <a:r>
              <a:rPr lang="es-ES" sz="1200" dirty="0"/>
              <a:t> new hit </a:t>
            </a:r>
            <a:r>
              <a:rPr lang="es-ES" sz="1200" dirty="0" err="1"/>
              <a:t>compounds</a:t>
            </a:r>
            <a:endParaRPr lang="es-ES" sz="1200" dirty="0"/>
          </a:p>
        </p:txBody>
      </p:sp>
      <p:sp>
        <p:nvSpPr>
          <p:cNvPr id="28" name="3 CuadroTexto">
            <a:extLst>
              <a:ext uri="{FF2B5EF4-FFF2-40B4-BE49-F238E27FC236}">
                <a16:creationId xmlns:a16="http://schemas.microsoft.com/office/drawing/2014/main" id="{A59AFAB6-E5D2-5A49-A9CF-DD91D34A5C87}"/>
              </a:ext>
            </a:extLst>
          </p:cNvPr>
          <p:cNvSpPr txBox="1"/>
          <p:nvPr/>
        </p:nvSpPr>
        <p:spPr>
          <a:xfrm>
            <a:off x="3902283" y="6059168"/>
            <a:ext cx="35942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b="1" dirty="0"/>
              <a:t>CSIC and IRYCIS Transfer </a:t>
            </a:r>
            <a:r>
              <a:rPr lang="es-ES" sz="1600" b="1" dirty="0" err="1"/>
              <a:t>Offices</a:t>
            </a:r>
            <a:endParaRPr lang="es-ES" sz="1600" b="1" dirty="0"/>
          </a:p>
        </p:txBody>
      </p:sp>
      <p:sp>
        <p:nvSpPr>
          <p:cNvPr id="29" name="Rectángulo 28">
            <a:extLst>
              <a:ext uri="{FF2B5EF4-FFF2-40B4-BE49-F238E27FC236}">
                <a16:creationId xmlns:a16="http://schemas.microsoft.com/office/drawing/2014/main" id="{30E6DBBC-9D4D-E74E-91C8-1F13C7BD4B1B}"/>
              </a:ext>
            </a:extLst>
          </p:cNvPr>
          <p:cNvSpPr/>
          <p:nvPr/>
        </p:nvSpPr>
        <p:spPr>
          <a:xfrm>
            <a:off x="8086729" y="6503340"/>
            <a:ext cx="282586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1200" dirty="0"/>
              <a:t>In vivo </a:t>
            </a:r>
            <a:r>
              <a:rPr lang="es-ES" sz="1200" dirty="0" err="1"/>
              <a:t>validation</a:t>
            </a:r>
            <a:r>
              <a:rPr lang="es-ES" sz="1200" dirty="0"/>
              <a:t> of </a:t>
            </a:r>
            <a:r>
              <a:rPr lang="es-ES" sz="1200" dirty="0" err="1"/>
              <a:t>the</a:t>
            </a:r>
            <a:r>
              <a:rPr lang="es-ES" sz="1200" dirty="0"/>
              <a:t> </a:t>
            </a:r>
            <a:r>
              <a:rPr lang="es-ES" sz="1200" dirty="0" err="1"/>
              <a:t>selected</a:t>
            </a:r>
            <a:r>
              <a:rPr lang="es-ES" sz="1200" dirty="0"/>
              <a:t> hits</a:t>
            </a:r>
          </a:p>
        </p:txBody>
      </p:sp>
      <p:pic>
        <p:nvPicPr>
          <p:cNvPr id="30" name="Imagen 29" descr="Enfermedades Raras Autoinmunes ; Síndrome Urémico Hemolítico - Enfermedades  raras">
            <a:extLst>
              <a:ext uri="{FF2B5EF4-FFF2-40B4-BE49-F238E27FC236}">
                <a16:creationId xmlns:a16="http://schemas.microsoft.com/office/drawing/2014/main" id="{0584A24C-D4A8-0645-B95A-3A6BB3D580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67"/>
          <a:stretch>
            <a:fillRect/>
          </a:stretch>
        </p:blipFill>
        <p:spPr bwMode="auto">
          <a:xfrm>
            <a:off x="10410855" y="737119"/>
            <a:ext cx="1382586" cy="66728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42249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5" name="Rectángulo 4">
            <a:extLst>
              <a:ext uri="{FF2B5EF4-FFF2-40B4-BE49-F238E27FC236}">
                <a16:creationId xmlns:a16="http://schemas.microsoft.com/office/drawing/2014/main" id="{07ADF31F-4881-4A4B-92B4-822FBA4AB1B3}"/>
              </a:ext>
            </a:extLst>
          </p:cNvPr>
          <p:cNvSpPr/>
          <p:nvPr/>
        </p:nvSpPr>
        <p:spPr>
          <a:xfrm>
            <a:off x="4117357" y="829200"/>
            <a:ext cx="38953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2.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Product</a:t>
            </a:r>
            <a:r>
              <a:rPr lang="es-ES" dirty="0">
                <a:solidFill>
                  <a:srgbClr val="2D686D"/>
                </a:solidFill>
              </a:rPr>
              <a:t>: a) Target </a:t>
            </a:r>
            <a:r>
              <a:rPr lang="es-ES" dirty="0" err="1">
                <a:solidFill>
                  <a:srgbClr val="2D686D"/>
                </a:solidFill>
              </a:rPr>
              <a:t>Indications</a:t>
            </a:r>
            <a:endParaRPr lang="es-ES" dirty="0">
              <a:solidFill>
                <a:srgbClr val="2D686D"/>
              </a:solidFill>
            </a:endParaRPr>
          </a:p>
        </p:txBody>
      </p:sp>
      <p:pic>
        <p:nvPicPr>
          <p:cNvPr id="6" name="Picture 2" descr="http://il3.picdn.net/shutterstock/videos/3043822/thumb/1.jpg">
            <a:extLst>
              <a:ext uri="{FF2B5EF4-FFF2-40B4-BE49-F238E27FC236}">
                <a16:creationId xmlns:a16="http://schemas.microsoft.com/office/drawing/2014/main" id="{ECC9B972-6E2F-8647-86A5-ED02C6CF71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/>
          <a:srcRect l="24779"/>
          <a:stretch>
            <a:fillRect/>
          </a:stretch>
        </p:blipFill>
        <p:spPr bwMode="auto">
          <a:xfrm>
            <a:off x="557697" y="1567470"/>
            <a:ext cx="1374258" cy="1030693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https://static.turbosquid.com/Preview/001184/448/81/neuron-synapses-receptors-3D-model_0.jpg">
            <a:extLst>
              <a:ext uri="{FF2B5EF4-FFF2-40B4-BE49-F238E27FC236}">
                <a16:creationId xmlns:a16="http://schemas.microsoft.com/office/drawing/2014/main" id="{FF23B3D5-2244-714C-96CE-6D6B8C5A97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 l="53854" t="3452" r="2451" b="55693"/>
          <a:stretch>
            <a:fillRect/>
          </a:stretch>
        </p:blipFill>
        <p:spPr bwMode="auto">
          <a:xfrm>
            <a:off x="2129708" y="1574554"/>
            <a:ext cx="1375180" cy="103069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CuadroTexto">
            <a:extLst>
              <a:ext uri="{FF2B5EF4-FFF2-40B4-BE49-F238E27FC236}">
                <a16:creationId xmlns:a16="http://schemas.microsoft.com/office/drawing/2014/main" id="{178862F8-6D3E-2741-B8D8-E7A8DB62DEA0}"/>
              </a:ext>
            </a:extLst>
          </p:cNvPr>
          <p:cNvSpPr txBox="1"/>
          <p:nvPr/>
        </p:nvSpPr>
        <p:spPr>
          <a:xfrm>
            <a:off x="1996126" y="1382417"/>
            <a:ext cx="1508762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900" b="1" dirty="0">
                <a:ea typeface="Adobe Fan Heiti Std B" pitchFamily="34" charset="-128"/>
              </a:rPr>
              <a:t>1000 </a:t>
            </a:r>
            <a:r>
              <a:rPr lang="es-ES" sz="900" b="1" dirty="0" err="1">
                <a:ea typeface="Adobe Fan Heiti Std B" pitchFamily="34" charset="-128"/>
              </a:rPr>
              <a:t>trillion</a:t>
            </a:r>
            <a:r>
              <a:rPr lang="es-ES" sz="900" b="1" dirty="0">
                <a:ea typeface="Adobe Fan Heiti Std B" pitchFamily="34" charset="-128"/>
              </a:rPr>
              <a:t> </a:t>
            </a:r>
            <a:r>
              <a:rPr lang="es-ES" sz="900" b="1" dirty="0" err="1">
                <a:ea typeface="Adobe Fan Heiti Std B" pitchFamily="34" charset="-128"/>
              </a:rPr>
              <a:t>synapses</a:t>
            </a:r>
            <a:endParaRPr lang="es-ES" sz="900" b="1" dirty="0"/>
          </a:p>
        </p:txBody>
      </p:sp>
      <p:sp>
        <p:nvSpPr>
          <p:cNvPr id="9" name="4 CuadroTexto">
            <a:extLst>
              <a:ext uri="{FF2B5EF4-FFF2-40B4-BE49-F238E27FC236}">
                <a16:creationId xmlns:a16="http://schemas.microsoft.com/office/drawing/2014/main" id="{81743E18-9032-4647-8C86-48173B267CD6}"/>
              </a:ext>
            </a:extLst>
          </p:cNvPr>
          <p:cNvSpPr txBox="1"/>
          <p:nvPr/>
        </p:nvSpPr>
        <p:spPr>
          <a:xfrm>
            <a:off x="609639" y="1376343"/>
            <a:ext cx="1322316" cy="2308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s-ES" sz="900" b="1" dirty="0">
                <a:ea typeface="Adobe Fan Heiti Std B" pitchFamily="34" charset="-128"/>
              </a:rPr>
              <a:t>100 </a:t>
            </a:r>
            <a:r>
              <a:rPr lang="es-ES" sz="900" b="1" dirty="0" err="1">
                <a:ea typeface="Adobe Fan Heiti Std B" pitchFamily="34" charset="-128"/>
              </a:rPr>
              <a:t>billion</a:t>
            </a:r>
            <a:r>
              <a:rPr lang="es-ES" sz="900" b="1" dirty="0">
                <a:ea typeface="Adobe Fan Heiti Std B" pitchFamily="34" charset="-128"/>
              </a:rPr>
              <a:t> </a:t>
            </a:r>
            <a:r>
              <a:rPr lang="es-ES" sz="900" b="1" dirty="0" err="1">
                <a:ea typeface="Adobe Fan Heiti Std B" pitchFamily="34" charset="-128"/>
              </a:rPr>
              <a:t>neurons</a:t>
            </a:r>
            <a:r>
              <a:rPr lang="es-ES" sz="900" b="1" dirty="0">
                <a:ea typeface="Adobe Fan Heiti Std B" pitchFamily="34" charset="-128"/>
              </a:rPr>
              <a:t> </a:t>
            </a:r>
          </a:p>
        </p:txBody>
      </p:sp>
      <p:grpSp>
        <p:nvGrpSpPr>
          <p:cNvPr id="15" name="Grupo 14">
            <a:extLst>
              <a:ext uri="{FF2B5EF4-FFF2-40B4-BE49-F238E27FC236}">
                <a16:creationId xmlns:a16="http://schemas.microsoft.com/office/drawing/2014/main" id="{962D9E9E-8B94-F440-9EA2-849E48D1CBA0}"/>
              </a:ext>
            </a:extLst>
          </p:cNvPr>
          <p:cNvGrpSpPr/>
          <p:nvPr/>
        </p:nvGrpSpPr>
        <p:grpSpPr>
          <a:xfrm>
            <a:off x="2567608" y="2881385"/>
            <a:ext cx="6702282" cy="1374480"/>
            <a:chOff x="2129708" y="4887165"/>
            <a:chExt cx="8219988" cy="1726158"/>
          </a:xfrm>
        </p:grpSpPr>
        <p:grpSp>
          <p:nvGrpSpPr>
            <p:cNvPr id="16" name="Grupo 15">
              <a:extLst>
                <a:ext uri="{FF2B5EF4-FFF2-40B4-BE49-F238E27FC236}">
                  <a16:creationId xmlns:a16="http://schemas.microsoft.com/office/drawing/2014/main" id="{1B8BD08A-2929-F24A-A6DC-F0F1C7184411}"/>
                </a:ext>
              </a:extLst>
            </p:cNvPr>
            <p:cNvGrpSpPr/>
            <p:nvPr/>
          </p:nvGrpSpPr>
          <p:grpSpPr>
            <a:xfrm>
              <a:off x="2129708" y="4887165"/>
              <a:ext cx="7829471" cy="1726158"/>
              <a:chOff x="1744020" y="5704528"/>
              <a:chExt cx="8450262" cy="1866899"/>
            </a:xfrm>
          </p:grpSpPr>
          <p:pic>
            <p:nvPicPr>
              <p:cNvPr id="18" name="3 Imagen">
                <a:extLst>
                  <a:ext uri="{FF2B5EF4-FFF2-40B4-BE49-F238E27FC236}">
                    <a16:creationId xmlns:a16="http://schemas.microsoft.com/office/drawing/2014/main" id="{FE7B4429-2BF4-964B-8B47-DF5AC7E3FE7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7814620" y="6020441"/>
                <a:ext cx="2379662" cy="1463675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9" name="5 Imagen">
                <a:extLst>
                  <a:ext uri="{FF2B5EF4-FFF2-40B4-BE49-F238E27FC236}">
                    <a16:creationId xmlns:a16="http://schemas.microsoft.com/office/drawing/2014/main" id="{7E0C2BB3-0569-0C4A-9407-4E725024D1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744020" y="5933127"/>
                <a:ext cx="2182812" cy="16383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" name="6 CuadroTexto">
                <a:extLst>
                  <a:ext uri="{FF2B5EF4-FFF2-40B4-BE49-F238E27FC236}">
                    <a16:creationId xmlns:a16="http://schemas.microsoft.com/office/drawing/2014/main" id="{9B249880-15C7-1243-8BDE-C9128B7F6D2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1744021" y="6598291"/>
                <a:ext cx="1106487" cy="3762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s-ES" altLang="es-ES" sz="1200" b="1" dirty="0" err="1">
                    <a:latin typeface="Century Gothic" panose="020B0502020202020204" pitchFamily="34" charset="0"/>
                  </a:rPr>
                  <a:t>number</a:t>
                </a:r>
                <a:endParaRPr lang="es-ES" altLang="es-ES" sz="1200" b="1" dirty="0"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8 CuadroTexto">
                <a:extLst>
                  <a:ext uri="{FF2B5EF4-FFF2-40B4-BE49-F238E27FC236}">
                    <a16:creationId xmlns:a16="http://schemas.microsoft.com/office/drawing/2014/main" id="{0BB765D3-77CA-DD44-B4D7-E96C252CF46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2983131" y="6971353"/>
                <a:ext cx="2119313" cy="3762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s-ES" altLang="es-ES" sz="1200" dirty="0" err="1">
                    <a:latin typeface="Century Gothic" panose="020B0502020202020204" pitchFamily="34" charset="0"/>
                  </a:rPr>
                  <a:t>probability</a:t>
                </a:r>
                <a:endParaRPr lang="es-ES" altLang="es-ES" sz="1200" dirty="0"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22" name="9 Conector recto">
                <a:extLst>
                  <a:ext uri="{FF2B5EF4-FFF2-40B4-BE49-F238E27FC236}">
                    <a16:creationId xmlns:a16="http://schemas.microsoft.com/office/drawing/2014/main" id="{BF6D064A-9B1F-3640-AC7F-F3ABF65E6DCE}"/>
                  </a:ext>
                </a:extLst>
              </p:cNvPr>
              <p:cNvCxnSpPr/>
              <p:nvPr/>
            </p:nvCxnSpPr>
            <p:spPr bwMode="auto">
              <a:xfrm flipV="1">
                <a:off x="1983732" y="6104577"/>
                <a:ext cx="120650" cy="75723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11 Conector recto">
                <a:extLst>
                  <a:ext uri="{FF2B5EF4-FFF2-40B4-BE49-F238E27FC236}">
                    <a16:creationId xmlns:a16="http://schemas.microsoft.com/office/drawing/2014/main" id="{3257422B-536E-7E4A-97A8-6F04475CB2E2}"/>
                  </a:ext>
                </a:extLst>
              </p:cNvPr>
              <p:cNvCxnSpPr/>
              <p:nvPr/>
            </p:nvCxnSpPr>
            <p:spPr bwMode="auto">
              <a:xfrm flipH="1" flipV="1">
                <a:off x="2232970" y="6104577"/>
                <a:ext cx="158750" cy="801688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13 Conector recto">
                <a:extLst>
                  <a:ext uri="{FF2B5EF4-FFF2-40B4-BE49-F238E27FC236}">
                    <a16:creationId xmlns:a16="http://schemas.microsoft.com/office/drawing/2014/main" id="{662FA57F-A643-FE48-B350-B4E59EA9B0B6}"/>
                  </a:ext>
                </a:extLst>
              </p:cNvPr>
              <p:cNvCxnSpPr/>
              <p:nvPr/>
            </p:nvCxnSpPr>
            <p:spPr bwMode="auto">
              <a:xfrm flipV="1">
                <a:off x="3295008" y="6506216"/>
                <a:ext cx="176213" cy="75088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16 Conector recto">
                <a:extLst>
                  <a:ext uri="{FF2B5EF4-FFF2-40B4-BE49-F238E27FC236}">
                    <a16:creationId xmlns:a16="http://schemas.microsoft.com/office/drawing/2014/main" id="{5671E6CC-F167-2843-B937-7B7D219CA376}"/>
                  </a:ext>
                </a:extLst>
              </p:cNvPr>
              <p:cNvCxnSpPr/>
              <p:nvPr/>
            </p:nvCxnSpPr>
            <p:spPr bwMode="auto">
              <a:xfrm>
                <a:off x="3471221" y="6464940"/>
                <a:ext cx="288925" cy="792162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26" name="18 CuadroTexto">
                <a:extLst>
                  <a:ext uri="{FF2B5EF4-FFF2-40B4-BE49-F238E27FC236}">
                    <a16:creationId xmlns:a16="http://schemas.microsoft.com/office/drawing/2014/main" id="{EE9C776A-97AC-C64F-A5C9-156090C9895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7859864" y="7149734"/>
                <a:ext cx="1484313" cy="299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32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anose="020B0604020202020204" pitchFamily="34" charset="0"/>
                  <a:buChar char="–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anose="020B0604020202020204" pitchFamily="34" charset="0"/>
                  <a:buChar char="»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</a:pPr>
                <a:r>
                  <a:rPr lang="es-ES" altLang="es-ES" sz="1200" dirty="0" err="1">
                    <a:latin typeface="+mj-lt"/>
                  </a:rPr>
                  <a:t>number</a:t>
                </a:r>
                <a:endParaRPr lang="es-ES" altLang="es-ES" sz="1200" dirty="0">
                  <a:latin typeface="+mj-lt"/>
                </a:endParaRPr>
              </a:p>
            </p:txBody>
          </p:sp>
          <p:cxnSp>
            <p:nvCxnSpPr>
              <p:cNvPr id="27" name="9 Conector recto">
                <a:extLst>
                  <a:ext uri="{FF2B5EF4-FFF2-40B4-BE49-F238E27FC236}">
                    <a16:creationId xmlns:a16="http://schemas.microsoft.com/office/drawing/2014/main" id="{5BBEBC48-AFD8-6D42-9FA7-1C2C6A473EC2}"/>
                  </a:ext>
                </a:extLst>
              </p:cNvPr>
              <p:cNvCxnSpPr/>
              <p:nvPr/>
            </p:nvCxnSpPr>
            <p:spPr bwMode="auto">
              <a:xfrm flipV="1">
                <a:off x="8017821" y="6566540"/>
                <a:ext cx="236537" cy="77470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11 Conector recto">
                <a:extLst>
                  <a:ext uri="{FF2B5EF4-FFF2-40B4-BE49-F238E27FC236}">
                    <a16:creationId xmlns:a16="http://schemas.microsoft.com/office/drawing/2014/main" id="{777CCD3C-55DC-A14B-A3CE-EEEA88A7A5B8}"/>
                  </a:ext>
                </a:extLst>
              </p:cNvPr>
              <p:cNvCxnSpPr/>
              <p:nvPr/>
            </p:nvCxnSpPr>
            <p:spPr bwMode="auto">
              <a:xfrm flipH="1" flipV="1">
                <a:off x="8300396" y="6566541"/>
                <a:ext cx="301625" cy="91757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13 Conector recto">
                <a:extLst>
                  <a:ext uri="{FF2B5EF4-FFF2-40B4-BE49-F238E27FC236}">
                    <a16:creationId xmlns:a16="http://schemas.microsoft.com/office/drawing/2014/main" id="{B83B0489-BC83-0744-911F-F933726EF352}"/>
                  </a:ext>
                </a:extLst>
              </p:cNvPr>
              <p:cNvCxnSpPr/>
              <p:nvPr/>
            </p:nvCxnSpPr>
            <p:spPr bwMode="auto">
              <a:xfrm flipV="1">
                <a:off x="9444982" y="6125216"/>
                <a:ext cx="215900" cy="75088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16 Conector recto">
                <a:extLst>
                  <a:ext uri="{FF2B5EF4-FFF2-40B4-BE49-F238E27FC236}">
                    <a16:creationId xmlns:a16="http://schemas.microsoft.com/office/drawing/2014/main" id="{CA2852C2-F4B6-D542-93F5-4B45B0597E73}"/>
                  </a:ext>
                </a:extLst>
              </p:cNvPr>
              <p:cNvCxnSpPr/>
              <p:nvPr/>
            </p:nvCxnSpPr>
            <p:spPr bwMode="auto">
              <a:xfrm>
                <a:off x="9719621" y="6104578"/>
                <a:ext cx="230187" cy="771525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31" name="Picture 6" descr="http://runrun.es/wp-content/uploads/2013/12/balanza.jpg">
                <a:extLst>
                  <a:ext uri="{FF2B5EF4-FFF2-40B4-BE49-F238E27FC236}">
                    <a16:creationId xmlns:a16="http://schemas.microsoft.com/office/drawing/2014/main" id="{699F2F78-872C-0D4F-88FA-A19EF5CCE780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6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547545" y="5704528"/>
                <a:ext cx="2520950" cy="166846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" name="23 CuadroTexto">
                <a:extLst>
                  <a:ext uri="{FF2B5EF4-FFF2-40B4-BE49-F238E27FC236}">
                    <a16:creationId xmlns:a16="http://schemas.microsoft.com/office/drawing/2014/main" id="{F30DE083-0F18-F048-A62A-FF7215510A6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4742807" y="6455415"/>
                <a:ext cx="1099347" cy="37623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es-ES" altLang="es-ES" sz="1200" b="1" dirty="0" err="1">
                    <a:latin typeface="+mj-lt"/>
                  </a:rPr>
                  <a:t>number</a:t>
                </a:r>
                <a:endParaRPr lang="es-ES" altLang="es-ES" sz="1200" b="1" dirty="0">
                  <a:latin typeface="+mj-lt"/>
                </a:endParaRPr>
              </a:p>
            </p:txBody>
          </p:sp>
          <p:sp>
            <p:nvSpPr>
              <p:cNvPr id="33" name="24 CuadroTexto">
                <a:extLst>
                  <a:ext uri="{FF2B5EF4-FFF2-40B4-BE49-F238E27FC236}">
                    <a16:creationId xmlns:a16="http://schemas.microsoft.com/office/drawing/2014/main" id="{19D63FF5-D745-D748-BA6F-1A13AC5EA70A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5835007" y="6436367"/>
                <a:ext cx="1441450" cy="29958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spcBef>
                    <a:spcPct val="20000"/>
                  </a:spcBef>
                  <a:buFont typeface="Arial" pitchFamily="34" charset="0"/>
                  <a:buChar char="•"/>
                  <a:defRPr sz="3200">
                    <a:solidFill>
                      <a:schemeClr val="tx1"/>
                    </a:solidFill>
                    <a:latin typeface="Calibri" pitchFamily="34" charset="0"/>
                  </a:defRPr>
                </a:lvl1pPr>
                <a:lvl2pPr marL="742950" indent="-285750">
                  <a:spcBef>
                    <a:spcPct val="20000"/>
                  </a:spcBef>
                  <a:buFont typeface="Arial" pitchFamily="34" charset="0"/>
                  <a:buChar char="–"/>
                  <a:defRPr sz="2800">
                    <a:solidFill>
                      <a:schemeClr val="tx1"/>
                    </a:solidFill>
                    <a:latin typeface="Calibri" pitchFamily="34" charset="0"/>
                  </a:defRPr>
                </a:lvl2pPr>
                <a:lvl3pPr marL="1143000" indent="-228600">
                  <a:spcBef>
                    <a:spcPct val="20000"/>
                  </a:spcBef>
                  <a:buFont typeface="Arial" pitchFamily="34" charset="0"/>
                  <a:buChar char="•"/>
                  <a:defRPr sz="2400">
                    <a:solidFill>
                      <a:schemeClr val="tx1"/>
                    </a:solidFill>
                    <a:latin typeface="Calibri" pitchFamily="34" charset="0"/>
                  </a:defRPr>
                </a:lvl3pPr>
                <a:lvl4pPr marL="1600200" indent="-228600">
                  <a:spcBef>
                    <a:spcPct val="20000"/>
                  </a:spcBef>
                  <a:buFont typeface="Arial" pitchFamily="34" charset="0"/>
                  <a:buChar char="–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4pPr>
                <a:lvl5pPr marL="2057400" indent="-228600">
                  <a:spcBef>
                    <a:spcPct val="20000"/>
                  </a:spcBef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Font typeface="Arial" pitchFamily="34" charset="0"/>
                  <a:buChar char="»"/>
                  <a:defRPr sz="2000">
                    <a:solidFill>
                      <a:schemeClr val="tx1"/>
                    </a:solidFill>
                    <a:latin typeface="Calibri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FontTx/>
                  <a:buNone/>
                  <a:defRPr/>
                </a:pPr>
                <a:r>
                  <a:rPr lang="es-ES" altLang="es-ES" sz="1200" b="1" dirty="0" err="1">
                    <a:latin typeface="+mj-lt"/>
                  </a:rPr>
                  <a:t>probability</a:t>
                </a:r>
                <a:endParaRPr lang="es-ES" altLang="es-ES" sz="1200" b="1" dirty="0">
                  <a:latin typeface="+mj-lt"/>
                </a:endParaRPr>
              </a:p>
            </p:txBody>
          </p:sp>
          <p:cxnSp>
            <p:nvCxnSpPr>
              <p:cNvPr id="34" name="34 Conector recto">
                <a:extLst>
                  <a:ext uri="{FF2B5EF4-FFF2-40B4-BE49-F238E27FC236}">
                    <a16:creationId xmlns:a16="http://schemas.microsoft.com/office/drawing/2014/main" id="{ED052431-6FA2-5C4B-BF36-CDA757366618}"/>
                  </a:ext>
                </a:extLst>
              </p:cNvPr>
              <p:cNvCxnSpPr/>
              <p:nvPr/>
            </p:nvCxnSpPr>
            <p:spPr bwMode="auto">
              <a:xfrm flipH="1">
                <a:off x="4949182" y="6077591"/>
                <a:ext cx="209550" cy="668337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35 Conector recto">
                <a:extLst>
                  <a:ext uri="{FF2B5EF4-FFF2-40B4-BE49-F238E27FC236}">
                    <a16:creationId xmlns:a16="http://schemas.microsoft.com/office/drawing/2014/main" id="{BA7C14CA-548E-314E-A9E7-3A36A4CBC172}"/>
                  </a:ext>
                </a:extLst>
              </p:cNvPr>
              <p:cNvCxnSpPr/>
              <p:nvPr/>
            </p:nvCxnSpPr>
            <p:spPr bwMode="auto">
              <a:xfrm flipH="1">
                <a:off x="6174733" y="6074415"/>
                <a:ext cx="207963" cy="66675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36 Conector recto">
                <a:extLst>
                  <a:ext uri="{FF2B5EF4-FFF2-40B4-BE49-F238E27FC236}">
                    <a16:creationId xmlns:a16="http://schemas.microsoft.com/office/drawing/2014/main" id="{ED2C7548-D48E-7542-AB68-0692FDEF89D0}"/>
                  </a:ext>
                </a:extLst>
              </p:cNvPr>
              <p:cNvCxnSpPr/>
              <p:nvPr/>
            </p:nvCxnSpPr>
            <p:spPr bwMode="auto">
              <a:xfrm>
                <a:off x="6414446" y="6074415"/>
                <a:ext cx="287337" cy="66675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37 Conector recto">
                <a:extLst>
                  <a:ext uri="{FF2B5EF4-FFF2-40B4-BE49-F238E27FC236}">
                    <a16:creationId xmlns:a16="http://schemas.microsoft.com/office/drawing/2014/main" id="{483B8499-4A14-974C-B53C-AC51ED1414EF}"/>
                  </a:ext>
                </a:extLst>
              </p:cNvPr>
              <p:cNvCxnSpPr/>
              <p:nvPr/>
            </p:nvCxnSpPr>
            <p:spPr bwMode="auto">
              <a:xfrm>
                <a:off x="5195246" y="6060127"/>
                <a:ext cx="287337" cy="666750"/>
              </a:xfrm>
              <a:prstGeom prst="line">
                <a:avLst/>
              </a:prstGeom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7" name="24 CuadroTexto">
              <a:extLst>
                <a:ext uri="{FF2B5EF4-FFF2-40B4-BE49-F238E27FC236}">
                  <a16:creationId xmlns:a16="http://schemas.microsoft.com/office/drawing/2014/main" id="{2F2948C2-C735-9346-8A15-5B2D96A9528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9014141" y="5733810"/>
              <a:ext cx="1335555" cy="276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Font typeface="Arial" pitchFamily="34" charset="0"/>
                <a:buChar char="•"/>
                <a:defRPr sz="3200">
                  <a:solidFill>
                    <a:schemeClr val="tx1"/>
                  </a:solidFill>
                  <a:latin typeface="Calibri" pitchFamily="34" charset="0"/>
                </a:defRPr>
              </a:lvl1pPr>
              <a:lvl2pPr marL="742950" indent="-285750">
                <a:spcBef>
                  <a:spcPct val="20000"/>
                </a:spcBef>
                <a:buFont typeface="Arial" pitchFamily="34" charset="0"/>
                <a:buChar char="–"/>
                <a:defRPr sz="2800">
                  <a:solidFill>
                    <a:schemeClr val="tx1"/>
                  </a:solidFill>
                  <a:latin typeface="Calibri" pitchFamily="34" charset="0"/>
                </a:defRPr>
              </a:lvl2pPr>
              <a:lvl3pPr marL="1143000" indent="-228600">
                <a:spcBef>
                  <a:spcPct val="20000"/>
                </a:spcBef>
                <a:buFont typeface="Arial" pitchFamily="34" charset="0"/>
                <a:buChar char="•"/>
                <a:defRPr sz="2400">
                  <a:solidFill>
                    <a:schemeClr val="tx1"/>
                  </a:solidFill>
                  <a:latin typeface="Calibri" pitchFamily="34" charset="0"/>
                </a:defRPr>
              </a:lvl3pPr>
              <a:lvl4pPr marL="1600200" indent="-228600">
                <a:spcBef>
                  <a:spcPct val="20000"/>
                </a:spcBef>
                <a:buFont typeface="Arial" pitchFamily="34" charset="0"/>
                <a:buChar char="–"/>
                <a:defRPr sz="2000">
                  <a:solidFill>
                    <a:schemeClr val="tx1"/>
                  </a:solidFill>
                  <a:latin typeface="Calibri" pitchFamily="34" charset="0"/>
                </a:defRPr>
              </a:lvl4pPr>
              <a:lvl5pPr marL="2057400" indent="-228600">
                <a:spcBef>
                  <a:spcPct val="20000"/>
                </a:spcBef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Font typeface="Arial" pitchFamily="34" charset="0"/>
                <a:buChar char="»"/>
                <a:defRPr sz="2000">
                  <a:solidFill>
                    <a:schemeClr val="tx1"/>
                  </a:solidFill>
                  <a:latin typeface="Calibri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  <a:defRPr/>
              </a:pPr>
              <a:r>
                <a:rPr lang="es-ES" altLang="es-ES" sz="1200" b="1" dirty="0" err="1">
                  <a:latin typeface="+mj-lt"/>
                </a:rPr>
                <a:t>probability</a:t>
              </a:r>
              <a:endParaRPr lang="es-ES" altLang="es-ES" sz="1200" b="1" dirty="0">
                <a:latin typeface="+mj-lt"/>
              </a:endParaRPr>
            </a:p>
          </p:txBody>
        </p:sp>
      </p:grpSp>
      <p:sp>
        <p:nvSpPr>
          <p:cNvPr id="38" name="1 Rectángulo">
            <a:extLst>
              <a:ext uri="{FF2B5EF4-FFF2-40B4-BE49-F238E27FC236}">
                <a16:creationId xmlns:a16="http://schemas.microsoft.com/office/drawing/2014/main" id="{15DDEDF2-51D7-6540-9580-AB0F761BBB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60233" y="1350384"/>
            <a:ext cx="7983629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marL="171450" indent="-171450">
              <a:spcBef>
                <a:spcPct val="0"/>
              </a:spcBef>
            </a:pPr>
            <a:r>
              <a:rPr lang="en-US" altLang="es-ES" sz="1200" dirty="0">
                <a:latin typeface="+mj-lt"/>
              </a:rPr>
              <a:t>Brain complexity is highly regulated: not only the amount of neurons is important: synapses, the contacts between neurons, are critical for brain function.</a:t>
            </a:r>
          </a:p>
          <a:p>
            <a:pPr>
              <a:spcBef>
                <a:spcPct val="0"/>
              </a:spcBef>
              <a:buNone/>
            </a:pPr>
            <a:endParaRPr lang="en-US" altLang="es-ES" sz="1200" dirty="0">
              <a:latin typeface="+mj-lt"/>
            </a:endParaRPr>
          </a:p>
          <a:p>
            <a:pPr marL="171450" indent="-171450">
              <a:spcBef>
                <a:spcPct val="0"/>
              </a:spcBef>
            </a:pPr>
            <a:r>
              <a:rPr lang="en-US" altLang="es-ES" sz="1200" dirty="0">
                <a:latin typeface="+mj-lt"/>
              </a:rPr>
              <a:t>Two characteristics are important in synapse function: their number and also the efficiency in neurotransmitter (NT) release (a.k.a. probability of NT release).</a:t>
            </a:r>
          </a:p>
          <a:p>
            <a:pPr>
              <a:spcBef>
                <a:spcPct val="0"/>
              </a:spcBef>
              <a:buNone/>
            </a:pPr>
            <a:endParaRPr lang="en-US" altLang="es-ES" sz="1200" dirty="0">
              <a:latin typeface="+mj-lt"/>
            </a:endParaRPr>
          </a:p>
          <a:p>
            <a:pPr marL="171450" indent="-171450">
              <a:spcBef>
                <a:spcPct val="0"/>
              </a:spcBef>
            </a:pPr>
            <a:r>
              <a:rPr lang="en-US" altLang="es-ES" sz="1200" dirty="0">
                <a:latin typeface="+mj-lt"/>
              </a:rPr>
              <a:t>Synapse number and probability of NT release are regulated in an antagonistic manner</a:t>
            </a:r>
            <a:endParaRPr lang="es-ES" altLang="es-ES" sz="1200" dirty="0">
              <a:latin typeface="+mj-lt"/>
            </a:endParaRPr>
          </a:p>
          <a:p>
            <a:pPr marL="171450" indent="-171450">
              <a:spcBef>
                <a:spcPct val="0"/>
              </a:spcBef>
            </a:pPr>
            <a:endParaRPr lang="en-US" altLang="es-ES" sz="1200" dirty="0">
              <a:latin typeface="+mj-lt"/>
            </a:endParaRPr>
          </a:p>
          <a:p>
            <a:pPr marL="171450" indent="-171450">
              <a:spcBef>
                <a:spcPct val="0"/>
              </a:spcBef>
            </a:pPr>
            <a:endParaRPr lang="en-US" altLang="es-ES" sz="1200" dirty="0">
              <a:latin typeface="+mj-lt"/>
            </a:endParaRPr>
          </a:p>
          <a:p>
            <a:pPr marL="171450" indent="-171450">
              <a:spcBef>
                <a:spcPct val="0"/>
              </a:spcBef>
            </a:pPr>
            <a:endParaRPr lang="es-ES" altLang="es-ES" sz="1200" dirty="0">
              <a:latin typeface="+mj-lt"/>
            </a:endParaRPr>
          </a:p>
        </p:txBody>
      </p:sp>
      <p:sp>
        <p:nvSpPr>
          <p:cNvPr id="40" name="Rectángulo 39">
            <a:extLst>
              <a:ext uri="{FF2B5EF4-FFF2-40B4-BE49-F238E27FC236}">
                <a16:creationId xmlns:a16="http://schemas.microsoft.com/office/drawing/2014/main" id="{A002CA5F-D259-BE47-BDD9-9DC3B7FA9326}"/>
              </a:ext>
            </a:extLst>
          </p:cNvPr>
          <p:cNvSpPr/>
          <p:nvPr/>
        </p:nvSpPr>
        <p:spPr>
          <a:xfrm>
            <a:off x="2351584" y="2881385"/>
            <a:ext cx="7272808" cy="1512168"/>
          </a:xfrm>
          <a:prstGeom prst="rect">
            <a:avLst/>
          </a:prstGeom>
          <a:noFill/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Rectángulo 40">
            <a:extLst>
              <a:ext uri="{FF2B5EF4-FFF2-40B4-BE49-F238E27FC236}">
                <a16:creationId xmlns:a16="http://schemas.microsoft.com/office/drawing/2014/main" id="{EDFB6947-7891-4D4D-BB8E-DB4A8ADA71D9}"/>
              </a:ext>
            </a:extLst>
          </p:cNvPr>
          <p:cNvSpPr/>
          <p:nvPr/>
        </p:nvSpPr>
        <p:spPr>
          <a:xfrm>
            <a:off x="2427494" y="4561383"/>
            <a:ext cx="719299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s-ES" sz="1400" b="1" u="sng" dirty="0"/>
              <a:t>The product aims to target </a:t>
            </a:r>
            <a:r>
              <a:rPr lang="en-US" altLang="es-ES" sz="1400" b="1" u="sng" dirty="0" err="1"/>
              <a:t>synaptopathies</a:t>
            </a:r>
            <a:r>
              <a:rPr lang="en-US" altLang="es-ES" sz="1400" b="1" u="sng" dirty="0"/>
              <a:t>: pathologies with synapse dysfunction </a:t>
            </a:r>
            <a:endParaRPr lang="es-ES" sz="1400" b="1" u="sng" dirty="0"/>
          </a:p>
        </p:txBody>
      </p:sp>
      <p:sp>
        <p:nvSpPr>
          <p:cNvPr id="43" name="3 CuadroTexto">
            <a:extLst>
              <a:ext uri="{FF2B5EF4-FFF2-40B4-BE49-F238E27FC236}">
                <a16:creationId xmlns:a16="http://schemas.microsoft.com/office/drawing/2014/main" id="{DD5400BB-6432-5D45-ABBB-2DE165666C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1336" y="3429001"/>
            <a:ext cx="9350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800">
                <a:solidFill>
                  <a:schemeClr val="bg1"/>
                </a:solidFill>
              </a:rPr>
              <a:t>Control</a:t>
            </a:r>
          </a:p>
        </p:txBody>
      </p:sp>
      <p:pic>
        <p:nvPicPr>
          <p:cNvPr id="55" name="Picture 2">
            <a:extLst>
              <a:ext uri="{FF2B5EF4-FFF2-40B4-BE49-F238E27FC236}">
                <a16:creationId xmlns:a16="http://schemas.microsoft.com/office/drawing/2014/main" id="{3C92B5FD-1F52-4F42-AB2D-BC0D30ECB59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804"/>
          <a:stretch/>
        </p:blipFill>
        <p:spPr bwMode="auto">
          <a:xfrm>
            <a:off x="711955" y="4944082"/>
            <a:ext cx="1284171" cy="1364556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" name="3 CuadroTexto">
            <a:extLst>
              <a:ext uri="{FF2B5EF4-FFF2-40B4-BE49-F238E27FC236}">
                <a16:creationId xmlns:a16="http://schemas.microsoft.com/office/drawing/2014/main" id="{8384B8C8-7BF4-A24A-86C9-B2A8B47B3D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1808" y="6323877"/>
            <a:ext cx="9350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200" dirty="0"/>
              <a:t>Control</a:t>
            </a:r>
          </a:p>
        </p:txBody>
      </p:sp>
      <p:sp>
        <p:nvSpPr>
          <p:cNvPr id="57" name="10 CuadroTexto">
            <a:extLst>
              <a:ext uri="{FF2B5EF4-FFF2-40B4-BE49-F238E27FC236}">
                <a16:creationId xmlns:a16="http://schemas.microsoft.com/office/drawing/2014/main" id="{646146E6-BDCC-5448-A7D2-8C22A7358E6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43645" y="6315114"/>
            <a:ext cx="1223963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200" dirty="0"/>
              <a:t>Alzheimer</a:t>
            </a:r>
          </a:p>
        </p:txBody>
      </p:sp>
      <p:sp>
        <p:nvSpPr>
          <p:cNvPr id="58" name="CuadroTexto 57">
            <a:extLst>
              <a:ext uri="{FF2B5EF4-FFF2-40B4-BE49-F238E27FC236}">
                <a16:creationId xmlns:a16="http://schemas.microsoft.com/office/drawing/2014/main" id="{65D15738-4F44-BA49-9E7D-9E8598E8F41D}"/>
              </a:ext>
            </a:extLst>
          </p:cNvPr>
          <p:cNvSpPr txBox="1"/>
          <p:nvPr/>
        </p:nvSpPr>
        <p:spPr>
          <a:xfrm>
            <a:off x="2023974" y="5281922"/>
            <a:ext cx="2736304" cy="738664"/>
          </a:xfrm>
          <a:prstGeom prst="rect">
            <a:avLst/>
          </a:prstGeom>
          <a:noFill/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b="1" dirty="0" err="1">
                <a:latin typeface="+mj-lt"/>
              </a:rPr>
              <a:t>Degenerative</a:t>
            </a:r>
            <a:r>
              <a:rPr lang="es-ES" sz="1400" b="1" dirty="0">
                <a:latin typeface="+mj-lt"/>
              </a:rPr>
              <a:t> </a:t>
            </a:r>
            <a:r>
              <a:rPr lang="es-ES" sz="1400" b="1" dirty="0" err="1">
                <a:latin typeface="+mj-lt"/>
              </a:rPr>
              <a:t>disorders</a:t>
            </a:r>
            <a:endParaRPr lang="es-ES" sz="1400" b="1" dirty="0">
              <a:latin typeface="+mj-lt"/>
            </a:endParaRPr>
          </a:p>
          <a:p>
            <a:pPr algn="ctr"/>
            <a:r>
              <a:rPr lang="es-ES" sz="1400" i="1" dirty="0" err="1">
                <a:latin typeface="+mj-lt"/>
              </a:rPr>
              <a:t>Synaptopathies</a:t>
            </a:r>
            <a:r>
              <a:rPr lang="es-ES" sz="1400" i="1" dirty="0">
                <a:latin typeface="+mj-lt"/>
              </a:rPr>
              <a:t> </a:t>
            </a:r>
            <a:r>
              <a:rPr lang="es-ES" sz="1400" i="1" dirty="0" err="1">
                <a:latin typeface="+mj-lt"/>
              </a:rPr>
              <a:t>by</a:t>
            </a:r>
            <a:r>
              <a:rPr lang="es-ES" sz="1400" i="1" dirty="0">
                <a:latin typeface="+mj-lt"/>
              </a:rPr>
              <a:t> default</a:t>
            </a:r>
          </a:p>
          <a:p>
            <a:pPr algn="ctr"/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(1 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out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25 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over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60 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with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dementia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)</a:t>
            </a:r>
          </a:p>
        </p:txBody>
      </p:sp>
      <p:sp>
        <p:nvSpPr>
          <p:cNvPr id="59" name="CuadroTexto 58">
            <a:extLst>
              <a:ext uri="{FF2B5EF4-FFF2-40B4-BE49-F238E27FC236}">
                <a16:creationId xmlns:a16="http://schemas.microsoft.com/office/drawing/2014/main" id="{1BDE4EDB-10CC-7142-9243-FECB4F44552E}"/>
              </a:ext>
            </a:extLst>
          </p:cNvPr>
          <p:cNvSpPr txBox="1"/>
          <p:nvPr/>
        </p:nvSpPr>
        <p:spPr>
          <a:xfrm>
            <a:off x="5303912" y="5285341"/>
            <a:ext cx="3267247" cy="738664"/>
          </a:xfrm>
          <a:prstGeom prst="rect">
            <a:avLst/>
          </a:prstGeom>
          <a:noFill/>
          <a:ln w="19050">
            <a:solidFill>
              <a:schemeClr val="accent6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ES" sz="1400" b="1" dirty="0" err="1">
                <a:latin typeface="+mj-lt"/>
              </a:rPr>
              <a:t>Developmental</a:t>
            </a:r>
            <a:r>
              <a:rPr lang="es-ES" sz="1400" b="1" dirty="0">
                <a:latin typeface="+mj-lt"/>
              </a:rPr>
              <a:t> </a:t>
            </a:r>
            <a:r>
              <a:rPr lang="es-ES" sz="1400" b="1" dirty="0" err="1">
                <a:latin typeface="+mj-lt"/>
              </a:rPr>
              <a:t>disorders</a:t>
            </a:r>
            <a:endParaRPr lang="es-ES" sz="1400" b="1" dirty="0">
              <a:latin typeface="+mj-lt"/>
            </a:endParaRPr>
          </a:p>
          <a:p>
            <a:pPr algn="ctr"/>
            <a:r>
              <a:rPr lang="es-ES" sz="1400" i="1" dirty="0" err="1">
                <a:latin typeface="+mj-lt"/>
              </a:rPr>
              <a:t>Synaptopathies</a:t>
            </a:r>
            <a:r>
              <a:rPr lang="es-ES" sz="1400" i="1" dirty="0">
                <a:latin typeface="+mj-lt"/>
              </a:rPr>
              <a:t> </a:t>
            </a:r>
            <a:r>
              <a:rPr lang="es-ES" sz="1400" i="1" dirty="0" err="1">
                <a:latin typeface="+mj-lt"/>
              </a:rPr>
              <a:t>by</a:t>
            </a:r>
            <a:r>
              <a:rPr lang="es-ES" sz="1400" i="1" dirty="0">
                <a:latin typeface="+mj-lt"/>
              </a:rPr>
              <a:t> </a:t>
            </a:r>
            <a:r>
              <a:rPr lang="es-ES" sz="1400" i="1" dirty="0" err="1">
                <a:latin typeface="+mj-lt"/>
              </a:rPr>
              <a:t>excess</a:t>
            </a:r>
            <a:endParaRPr lang="es-ES" sz="1400" i="1" dirty="0">
              <a:latin typeface="+mj-lt"/>
            </a:endParaRPr>
          </a:p>
          <a:p>
            <a:pPr algn="ctr"/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(1 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out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of 60  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child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 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with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ASD and/</a:t>
            </a:r>
            <a:r>
              <a:rPr lang="es-ES" sz="1400" dirty="0" err="1">
                <a:solidFill>
                  <a:schemeClr val="bg2">
                    <a:lumMod val="50000"/>
                  </a:schemeClr>
                </a:solidFill>
                <a:latin typeface="+mj-lt"/>
              </a:rPr>
              <a:t>or</a:t>
            </a:r>
            <a:r>
              <a:rPr lang="es-ES" sz="1400" dirty="0">
                <a:solidFill>
                  <a:schemeClr val="bg2">
                    <a:lumMod val="50000"/>
                  </a:schemeClr>
                </a:solidFill>
                <a:latin typeface="+mj-lt"/>
              </a:rPr>
              <a:t> ID)</a:t>
            </a:r>
          </a:p>
        </p:txBody>
      </p:sp>
      <p:pic>
        <p:nvPicPr>
          <p:cNvPr id="60" name="Picture 8" descr="http://sfari.org/images/news/copy_of_CDKL5article.jpg">
            <a:extLst>
              <a:ext uri="{FF2B5EF4-FFF2-40B4-BE49-F238E27FC236}">
                <a16:creationId xmlns:a16="http://schemas.microsoft.com/office/drawing/2014/main" id="{A903C0CB-A176-4449-9797-BECAA046651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/>
          <a:stretch/>
        </p:blipFill>
        <p:spPr bwMode="auto">
          <a:xfrm>
            <a:off x="8612548" y="5085184"/>
            <a:ext cx="1007941" cy="115934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8" descr="http://sfari.org/images/news/copy_of_CDKL5article.jpg">
            <a:extLst>
              <a:ext uri="{FF2B5EF4-FFF2-40B4-BE49-F238E27FC236}">
                <a16:creationId xmlns:a16="http://schemas.microsoft.com/office/drawing/2014/main" id="{216B7225-7598-9841-A4DF-57E54A09039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9627876" y="5085184"/>
            <a:ext cx="1007940" cy="1159343"/>
          </a:xfrm>
          <a:prstGeom prst="rect">
            <a:avLst/>
          </a:prstGeom>
          <a:noFill/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3 CuadroTexto">
            <a:extLst>
              <a:ext uri="{FF2B5EF4-FFF2-40B4-BE49-F238E27FC236}">
                <a16:creationId xmlns:a16="http://schemas.microsoft.com/office/drawing/2014/main" id="{B9A4D755-6125-8A45-BC47-0B47DAF113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776074" y="6285196"/>
            <a:ext cx="9350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200" dirty="0"/>
              <a:t>Control</a:t>
            </a:r>
          </a:p>
        </p:txBody>
      </p:sp>
      <p:sp>
        <p:nvSpPr>
          <p:cNvPr id="63" name="10 CuadroTexto">
            <a:extLst>
              <a:ext uri="{FF2B5EF4-FFF2-40B4-BE49-F238E27FC236}">
                <a16:creationId xmlns:a16="http://schemas.microsoft.com/office/drawing/2014/main" id="{9912C815-6B71-7E40-B453-89D31F0DC2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80376" y="6285195"/>
            <a:ext cx="136797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s-ES" altLang="es-ES" sz="1200" dirty="0" err="1"/>
              <a:t>Fragile</a:t>
            </a:r>
            <a:r>
              <a:rPr lang="es-ES" altLang="es-ES" sz="1200" dirty="0"/>
              <a:t> X </a:t>
            </a:r>
            <a:r>
              <a:rPr lang="es-ES" altLang="es-ES" sz="1200" dirty="0" err="1"/>
              <a:t>Syndrome</a:t>
            </a:r>
            <a:endParaRPr lang="es-ES" altLang="es-ES" sz="1200" dirty="0"/>
          </a:p>
        </p:txBody>
      </p:sp>
    </p:spTree>
    <p:extLst>
      <p:ext uri="{BB962C8B-B14F-4D97-AF65-F5344CB8AC3E}">
        <p14:creationId xmlns:p14="http://schemas.microsoft.com/office/powerpoint/2010/main" val="428924503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Rectángulo 5">
            <a:extLst>
              <a:ext uri="{FF2B5EF4-FFF2-40B4-BE49-F238E27FC236}">
                <a16:creationId xmlns:a16="http://schemas.microsoft.com/office/drawing/2014/main" id="{95EC3946-F12C-7F42-BD7C-89D29534ABB6}"/>
              </a:ext>
            </a:extLst>
          </p:cNvPr>
          <p:cNvSpPr/>
          <p:nvPr/>
        </p:nvSpPr>
        <p:spPr>
          <a:xfrm>
            <a:off x="3333640" y="846264"/>
            <a:ext cx="5438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2.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Product</a:t>
            </a:r>
            <a:r>
              <a:rPr lang="es-ES" dirty="0">
                <a:solidFill>
                  <a:srgbClr val="2D686D"/>
                </a:solidFill>
              </a:rPr>
              <a:t>: b) </a:t>
            </a:r>
            <a:r>
              <a:rPr lang="es-ES" dirty="0" err="1">
                <a:solidFill>
                  <a:srgbClr val="2D686D"/>
                </a:solidFill>
              </a:rPr>
              <a:t>Innovative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mechanisms</a:t>
            </a:r>
            <a:r>
              <a:rPr lang="es-ES" dirty="0">
                <a:solidFill>
                  <a:srgbClr val="2D686D"/>
                </a:solidFill>
              </a:rPr>
              <a:t> of </a:t>
            </a:r>
            <a:r>
              <a:rPr lang="es-ES" dirty="0" err="1">
                <a:solidFill>
                  <a:srgbClr val="2D686D"/>
                </a:solidFill>
              </a:rPr>
              <a:t>action</a:t>
            </a:r>
            <a:endParaRPr lang="es-ES" dirty="0">
              <a:solidFill>
                <a:srgbClr val="2D686D"/>
              </a:solidFill>
            </a:endParaRPr>
          </a:p>
        </p:txBody>
      </p:sp>
      <p:sp>
        <p:nvSpPr>
          <p:cNvPr id="7" name="1 Rectángulo">
            <a:extLst>
              <a:ext uri="{FF2B5EF4-FFF2-40B4-BE49-F238E27FC236}">
                <a16:creationId xmlns:a16="http://schemas.microsoft.com/office/drawing/2014/main" id="{F050BD9F-FAF7-264B-88E6-1997F19835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807" y="1437768"/>
            <a:ext cx="103691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400" dirty="0">
                <a:latin typeface="+mj-lt"/>
              </a:rPr>
              <a:t>We have found that the formation of the complex between the Neuronal Calcium Sensor 1 NCS-1 and the G-protein activator Ric8a rises up synapse number (Romero-Pozuelo et al, 2014). </a:t>
            </a:r>
            <a:endParaRPr lang="es-ES" altLang="es-ES" sz="1400" dirty="0">
              <a:latin typeface="+mj-lt"/>
            </a:endParaRPr>
          </a:p>
        </p:txBody>
      </p:sp>
      <p:sp>
        <p:nvSpPr>
          <p:cNvPr id="16" name="Rectángulo 15">
            <a:extLst>
              <a:ext uri="{FF2B5EF4-FFF2-40B4-BE49-F238E27FC236}">
                <a16:creationId xmlns:a16="http://schemas.microsoft.com/office/drawing/2014/main" id="{FD144799-9C9E-8943-8C99-74B77F4D9DFB}"/>
              </a:ext>
            </a:extLst>
          </p:cNvPr>
          <p:cNvSpPr/>
          <p:nvPr/>
        </p:nvSpPr>
        <p:spPr>
          <a:xfrm>
            <a:off x="5735960" y="2376211"/>
            <a:ext cx="61417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400" dirty="0">
                <a:latin typeface="Arial"/>
                <a:cs typeface="Arial"/>
              </a:rPr>
              <a:t>We have found molecules that are able to regulate the protein-protein interaction to increase or decrease synapse number which would could be used as therapeutic compounds in </a:t>
            </a:r>
            <a:r>
              <a:rPr lang="en-US" sz="1400" dirty="0" err="1">
                <a:latin typeface="Arial"/>
                <a:cs typeface="Arial"/>
              </a:rPr>
              <a:t>synaptopathies</a:t>
            </a:r>
            <a:r>
              <a:rPr lang="en-US" sz="1400" dirty="0">
                <a:latin typeface="Arial"/>
                <a:cs typeface="Arial"/>
              </a:rPr>
              <a:t> (</a:t>
            </a:r>
            <a:r>
              <a:rPr lang="en-US" sz="1400" dirty="0" err="1">
                <a:latin typeface="Arial"/>
                <a:cs typeface="Arial"/>
              </a:rPr>
              <a:t>Mansilla</a:t>
            </a:r>
            <a:r>
              <a:rPr lang="en-US" sz="1400" dirty="0">
                <a:latin typeface="Arial"/>
                <a:cs typeface="Arial"/>
              </a:rPr>
              <a:t> et al., 2017; Canal-Martin et al., 2019).</a:t>
            </a:r>
            <a:endParaRPr lang="es-ES" sz="1400" dirty="0"/>
          </a:p>
        </p:txBody>
      </p:sp>
      <p:grpSp>
        <p:nvGrpSpPr>
          <p:cNvPr id="69" name="Grupo 68">
            <a:extLst>
              <a:ext uri="{FF2B5EF4-FFF2-40B4-BE49-F238E27FC236}">
                <a16:creationId xmlns:a16="http://schemas.microsoft.com/office/drawing/2014/main" id="{4DC36682-2847-8046-B535-8F1B777B65C5}"/>
              </a:ext>
            </a:extLst>
          </p:cNvPr>
          <p:cNvGrpSpPr/>
          <p:nvPr/>
        </p:nvGrpSpPr>
        <p:grpSpPr>
          <a:xfrm>
            <a:off x="707009" y="2048921"/>
            <a:ext cx="4956943" cy="1668111"/>
            <a:chOff x="2783632" y="2075762"/>
            <a:chExt cx="4956943" cy="1668111"/>
          </a:xfrm>
        </p:grpSpPr>
        <p:pic>
          <p:nvPicPr>
            <p:cNvPr id="19" name="Imagen 18" descr="NCS-2.png">
              <a:extLst>
                <a:ext uri="{FF2B5EF4-FFF2-40B4-BE49-F238E27FC236}">
                  <a16:creationId xmlns:a16="http://schemas.microsoft.com/office/drawing/2014/main" id="{63652FF2-29A1-E443-842B-F3D656F650F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783632" y="2075762"/>
              <a:ext cx="4956943" cy="1668111"/>
            </a:xfrm>
            <a:prstGeom prst="rect">
              <a:avLst/>
            </a:prstGeom>
            <a:ln w="38100" cmpd="sng">
              <a:solidFill>
                <a:schemeClr val="accent6"/>
              </a:solidFill>
            </a:ln>
          </p:spPr>
        </p:pic>
        <p:sp>
          <p:nvSpPr>
            <p:cNvPr id="20" name="Rectángulo 19">
              <a:extLst>
                <a:ext uri="{FF2B5EF4-FFF2-40B4-BE49-F238E27FC236}">
                  <a16:creationId xmlns:a16="http://schemas.microsoft.com/office/drawing/2014/main" id="{58E5DCAA-D477-774E-B5E6-22AE215ECF41}"/>
                </a:ext>
              </a:extLst>
            </p:cNvPr>
            <p:cNvSpPr/>
            <p:nvPr/>
          </p:nvSpPr>
          <p:spPr>
            <a:xfrm>
              <a:off x="5871130" y="3260795"/>
              <a:ext cx="1452880" cy="4572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21" name="Rectángulo 20">
              <a:extLst>
                <a:ext uri="{FF2B5EF4-FFF2-40B4-BE49-F238E27FC236}">
                  <a16:creationId xmlns:a16="http://schemas.microsoft.com/office/drawing/2014/main" id="{5C0A3342-DBFE-744B-880A-84C6D1C6B634}"/>
                </a:ext>
              </a:extLst>
            </p:cNvPr>
            <p:cNvSpPr/>
            <p:nvPr/>
          </p:nvSpPr>
          <p:spPr>
            <a:xfrm>
              <a:off x="4540172" y="2909814"/>
              <a:ext cx="604479" cy="4572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50800" dir="5400000" algn="ctr" rotWithShape="0">
                <a:schemeClr val="bg1"/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22" name="Rectángulo 21">
              <a:extLst>
                <a:ext uri="{FF2B5EF4-FFF2-40B4-BE49-F238E27FC236}">
                  <a16:creationId xmlns:a16="http://schemas.microsoft.com/office/drawing/2014/main" id="{C0C53731-061E-7345-9D7C-C7F639CB19BC}"/>
                </a:ext>
              </a:extLst>
            </p:cNvPr>
            <p:cNvSpPr/>
            <p:nvPr/>
          </p:nvSpPr>
          <p:spPr>
            <a:xfrm>
              <a:off x="2913210" y="3361257"/>
              <a:ext cx="1414171" cy="3077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400" dirty="0">
                  <a:latin typeface="Arial"/>
                  <a:cs typeface="Arial"/>
                </a:rPr>
                <a:t>Synapse No.</a:t>
              </a:r>
              <a:endParaRPr lang="es-ES" sz="1400" dirty="0"/>
            </a:p>
          </p:txBody>
        </p:sp>
        <p:cxnSp>
          <p:nvCxnSpPr>
            <p:cNvPr id="23" name="Conector recto de flecha 22">
              <a:extLst>
                <a:ext uri="{FF2B5EF4-FFF2-40B4-BE49-F238E27FC236}">
                  <a16:creationId xmlns:a16="http://schemas.microsoft.com/office/drawing/2014/main" id="{C3285D18-675B-794B-B745-07B0D66DBA3D}"/>
                </a:ext>
              </a:extLst>
            </p:cNvPr>
            <p:cNvCxnSpPr>
              <a:cxnSpLocks/>
            </p:cNvCxnSpPr>
            <p:nvPr/>
          </p:nvCxnSpPr>
          <p:spPr>
            <a:xfrm flipH="1" flipV="1">
              <a:off x="4123329" y="3291279"/>
              <a:ext cx="569" cy="41541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ángulo 23">
              <a:extLst>
                <a:ext uri="{FF2B5EF4-FFF2-40B4-BE49-F238E27FC236}">
                  <a16:creationId xmlns:a16="http://schemas.microsoft.com/office/drawing/2014/main" id="{23C1740C-06BA-7F46-8B61-16BE2771451C}"/>
                </a:ext>
              </a:extLst>
            </p:cNvPr>
            <p:cNvSpPr/>
            <p:nvPr/>
          </p:nvSpPr>
          <p:spPr>
            <a:xfrm>
              <a:off x="6073478" y="3361258"/>
              <a:ext cx="1210588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GB" sz="1400" dirty="0">
                  <a:latin typeface="Arial"/>
                  <a:cs typeface="Arial"/>
                </a:rPr>
                <a:t>Synapse No.</a:t>
              </a:r>
              <a:endParaRPr lang="es-ES" sz="1400" dirty="0"/>
            </a:p>
          </p:txBody>
        </p:sp>
        <p:cxnSp>
          <p:nvCxnSpPr>
            <p:cNvPr id="25" name="Conector recto de flecha 24">
              <a:extLst>
                <a:ext uri="{FF2B5EF4-FFF2-40B4-BE49-F238E27FC236}">
                  <a16:creationId xmlns:a16="http://schemas.microsoft.com/office/drawing/2014/main" id="{12936AD2-CFAC-FE48-AC54-ED30200B196A}"/>
                </a:ext>
              </a:extLst>
            </p:cNvPr>
            <p:cNvCxnSpPr/>
            <p:nvPr/>
          </p:nvCxnSpPr>
          <p:spPr>
            <a:xfrm>
              <a:off x="7294607" y="3261772"/>
              <a:ext cx="0" cy="464619"/>
            </a:xfrm>
            <a:prstGeom prst="straightConnector1">
              <a:avLst/>
            </a:prstGeom>
            <a:ln w="38100">
              <a:solidFill>
                <a:schemeClr val="tx1"/>
              </a:solidFill>
              <a:tailEnd type="arrow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Rectángulo 25">
              <a:extLst>
                <a:ext uri="{FF2B5EF4-FFF2-40B4-BE49-F238E27FC236}">
                  <a16:creationId xmlns:a16="http://schemas.microsoft.com/office/drawing/2014/main" id="{895A30B8-028B-994D-A2E4-FEC058F43549}"/>
                </a:ext>
              </a:extLst>
            </p:cNvPr>
            <p:cNvSpPr/>
            <p:nvPr/>
          </p:nvSpPr>
          <p:spPr>
            <a:xfrm>
              <a:off x="4254038" y="2580079"/>
              <a:ext cx="1141351" cy="17432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27" name="Rectángulo 26">
              <a:extLst>
                <a:ext uri="{FF2B5EF4-FFF2-40B4-BE49-F238E27FC236}">
                  <a16:creationId xmlns:a16="http://schemas.microsoft.com/office/drawing/2014/main" id="{51A7C575-BFC7-CF46-8D20-816C1B023491}"/>
                </a:ext>
              </a:extLst>
            </p:cNvPr>
            <p:cNvSpPr/>
            <p:nvPr/>
          </p:nvSpPr>
          <p:spPr>
            <a:xfrm>
              <a:off x="4325155" y="3037312"/>
              <a:ext cx="1414171" cy="24622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GB" sz="1000" b="1" dirty="0">
                  <a:latin typeface="Arial"/>
                  <a:cs typeface="Arial"/>
                </a:rPr>
                <a:t>Small compounds</a:t>
              </a:r>
              <a:endParaRPr lang="es-ES" sz="1000" b="1" dirty="0"/>
            </a:p>
          </p:txBody>
        </p:sp>
        <p:sp>
          <p:nvSpPr>
            <p:cNvPr id="28" name="Pentágono regular 27">
              <a:extLst>
                <a:ext uri="{FF2B5EF4-FFF2-40B4-BE49-F238E27FC236}">
                  <a16:creationId xmlns:a16="http://schemas.microsoft.com/office/drawing/2014/main" id="{5D53F7F1-F701-DB45-B996-B42BC2AA194D}"/>
                </a:ext>
              </a:extLst>
            </p:cNvPr>
            <p:cNvSpPr/>
            <p:nvPr/>
          </p:nvSpPr>
          <p:spPr>
            <a:xfrm>
              <a:off x="5032243" y="2580079"/>
              <a:ext cx="183043" cy="174327"/>
            </a:xfrm>
            <a:prstGeom prst="pentagon">
              <a:avLst/>
            </a:prstGeom>
            <a:solidFill>
              <a:srgbClr val="D92EC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s-ES"/>
            </a:p>
          </p:txBody>
        </p:sp>
        <p:sp>
          <p:nvSpPr>
            <p:cNvPr id="29" name="Pentágono regular 28">
              <a:extLst>
                <a:ext uri="{FF2B5EF4-FFF2-40B4-BE49-F238E27FC236}">
                  <a16:creationId xmlns:a16="http://schemas.microsoft.com/office/drawing/2014/main" id="{608D83DB-50D3-0A4C-B457-AD1A1EC8F160}"/>
                </a:ext>
              </a:extLst>
            </p:cNvPr>
            <p:cNvSpPr/>
            <p:nvPr/>
          </p:nvSpPr>
          <p:spPr>
            <a:xfrm>
              <a:off x="3467603" y="2620719"/>
              <a:ext cx="183043" cy="174327"/>
            </a:xfrm>
            <a:prstGeom prst="pentagon">
              <a:avLst/>
            </a:prstGeom>
            <a:solidFill>
              <a:srgbClr val="D92EC1"/>
            </a:solidFill>
            <a:ln>
              <a:solidFill>
                <a:schemeClr val="tx1"/>
              </a:solidFill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s-ES"/>
            </a:p>
          </p:txBody>
        </p:sp>
        <p:cxnSp>
          <p:nvCxnSpPr>
            <p:cNvPr id="30" name="Conector recto de flecha 29">
              <a:extLst>
                <a:ext uri="{FF2B5EF4-FFF2-40B4-BE49-F238E27FC236}">
                  <a16:creationId xmlns:a16="http://schemas.microsoft.com/office/drawing/2014/main" id="{978F4012-BFBC-EC43-9399-8B19F8F5D2AD}"/>
                </a:ext>
              </a:extLst>
            </p:cNvPr>
            <p:cNvCxnSpPr/>
            <p:nvPr/>
          </p:nvCxnSpPr>
          <p:spPr>
            <a:xfrm flipH="1">
              <a:off x="4243878" y="2976348"/>
              <a:ext cx="1297933" cy="0"/>
            </a:xfrm>
            <a:prstGeom prst="straightConnector1">
              <a:avLst/>
            </a:prstGeom>
            <a:ln w="47625">
              <a:solidFill>
                <a:schemeClr val="tx1">
                  <a:lumMod val="65000"/>
                  <a:lumOff val="35000"/>
                </a:schemeClr>
              </a:solidFill>
              <a:tailEnd type="triangl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34" name="Picture 2">
            <a:extLst>
              <a:ext uri="{FF2B5EF4-FFF2-40B4-BE49-F238E27FC236}">
                <a16:creationId xmlns:a16="http://schemas.microsoft.com/office/drawing/2014/main" id="{CFE7889E-E8C1-3A41-AFBB-D25FE557F4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092" r="20810"/>
          <a:stretch>
            <a:fillRect/>
          </a:stretch>
        </p:blipFill>
        <p:spPr bwMode="auto">
          <a:xfrm>
            <a:off x="1544532" y="5112791"/>
            <a:ext cx="788302" cy="382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" name="Rectangle 75">
            <a:extLst>
              <a:ext uri="{FF2B5EF4-FFF2-40B4-BE49-F238E27FC236}">
                <a16:creationId xmlns:a16="http://schemas.microsoft.com/office/drawing/2014/main" id="{E0471E74-E58B-9F42-878C-F879D9F8D0D9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2247387" y="5634655"/>
            <a:ext cx="29447" cy="12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s-ES" altLang="es-ES" sz="12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6" name="Rectangle 80">
            <a:extLst>
              <a:ext uri="{FF2B5EF4-FFF2-40B4-BE49-F238E27FC236}">
                <a16:creationId xmlns:a16="http://schemas.microsoft.com/office/drawing/2014/main" id="{5BFF534F-1B30-4642-8882-B6E2A7C5E0E0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2513465" y="5636936"/>
            <a:ext cx="29447" cy="12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s-ES" altLang="es-ES" sz="12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sp>
        <p:nvSpPr>
          <p:cNvPr id="37" name="Rectangle 79">
            <a:extLst>
              <a:ext uri="{FF2B5EF4-FFF2-40B4-BE49-F238E27FC236}">
                <a16:creationId xmlns:a16="http://schemas.microsoft.com/office/drawing/2014/main" id="{00C3FF73-06FE-234C-BFB0-B19310081B26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2466962" y="5677015"/>
            <a:ext cx="29447" cy="12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s-ES" altLang="es-ES" sz="1200"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</p:txBody>
      </p:sp>
      <p:pic>
        <p:nvPicPr>
          <p:cNvPr id="38" name="Picture 3">
            <a:extLst>
              <a:ext uri="{FF2B5EF4-FFF2-40B4-BE49-F238E27FC236}">
                <a16:creationId xmlns:a16="http://schemas.microsoft.com/office/drawing/2014/main" id="{5B1D60CE-6529-AB4B-9D53-2B2E2A3CC5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872" r="21182"/>
          <a:stretch>
            <a:fillRect/>
          </a:stretch>
        </p:blipFill>
        <p:spPr bwMode="auto">
          <a:xfrm>
            <a:off x="1548130" y="5548413"/>
            <a:ext cx="788302" cy="369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4">
            <a:extLst>
              <a:ext uri="{FF2B5EF4-FFF2-40B4-BE49-F238E27FC236}">
                <a16:creationId xmlns:a16="http://schemas.microsoft.com/office/drawing/2014/main" id="{171E4E3E-343D-AF4D-B87B-3C2C763F87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105" r="20399"/>
          <a:stretch>
            <a:fillRect/>
          </a:stretch>
        </p:blipFill>
        <p:spPr bwMode="auto">
          <a:xfrm>
            <a:off x="1552161" y="5942889"/>
            <a:ext cx="784271" cy="3656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Freeform 9">
            <a:extLst>
              <a:ext uri="{FF2B5EF4-FFF2-40B4-BE49-F238E27FC236}">
                <a16:creationId xmlns:a16="http://schemas.microsoft.com/office/drawing/2014/main" id="{C79C7AB3-2DF1-DB4B-B70D-478D6013CD66}"/>
              </a:ext>
            </a:extLst>
          </p:cNvPr>
          <p:cNvSpPr>
            <a:spLocks/>
          </p:cNvSpPr>
          <p:nvPr/>
        </p:nvSpPr>
        <p:spPr bwMode="auto">
          <a:xfrm>
            <a:off x="1552161" y="5545144"/>
            <a:ext cx="784271" cy="372770"/>
          </a:xfrm>
          <a:custGeom>
            <a:avLst/>
            <a:gdLst>
              <a:gd name="T0" fmla="*/ 0 w 2091"/>
              <a:gd name="T1" fmla="*/ 0 h 736"/>
              <a:gd name="T2" fmla="*/ 0 w 2091"/>
              <a:gd name="T3" fmla="*/ 0 h 736"/>
              <a:gd name="T4" fmla="*/ 725372938 w 2091"/>
              <a:gd name="T5" fmla="*/ 0 h 736"/>
              <a:gd name="T6" fmla="*/ 725372938 w 2091"/>
              <a:gd name="T7" fmla="*/ 717004176 h 736"/>
              <a:gd name="T8" fmla="*/ 0 w 2091"/>
              <a:gd name="T9" fmla="*/ 717004176 h 736"/>
              <a:gd name="T10" fmla="*/ 0 w 2091"/>
              <a:gd name="T11" fmla="*/ 0 h 73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091" h="736">
                <a:moveTo>
                  <a:pt x="0" y="0"/>
                </a:moveTo>
                <a:lnTo>
                  <a:pt x="0" y="0"/>
                </a:lnTo>
                <a:lnTo>
                  <a:pt x="2091" y="0"/>
                </a:lnTo>
                <a:lnTo>
                  <a:pt x="2091" y="736"/>
                </a:lnTo>
                <a:lnTo>
                  <a:pt x="0" y="736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1" name="Freeform 9">
            <a:extLst>
              <a:ext uri="{FF2B5EF4-FFF2-40B4-BE49-F238E27FC236}">
                <a16:creationId xmlns:a16="http://schemas.microsoft.com/office/drawing/2014/main" id="{7AB3C28B-0935-D441-880E-6D2B6C4DED53}"/>
              </a:ext>
            </a:extLst>
          </p:cNvPr>
          <p:cNvSpPr>
            <a:spLocks/>
          </p:cNvSpPr>
          <p:nvPr/>
        </p:nvSpPr>
        <p:spPr bwMode="auto">
          <a:xfrm>
            <a:off x="1550407" y="5935740"/>
            <a:ext cx="786024" cy="372770"/>
          </a:xfrm>
          <a:custGeom>
            <a:avLst/>
            <a:gdLst>
              <a:gd name="T0" fmla="*/ 0 w 2091"/>
              <a:gd name="T1" fmla="*/ 0 h 736"/>
              <a:gd name="T2" fmla="*/ 0 w 2091"/>
              <a:gd name="T3" fmla="*/ 0 h 736"/>
              <a:gd name="T4" fmla="*/ 728620690 w 2091"/>
              <a:gd name="T5" fmla="*/ 0 h 736"/>
              <a:gd name="T6" fmla="*/ 728620690 w 2091"/>
              <a:gd name="T7" fmla="*/ 717004176 h 736"/>
              <a:gd name="T8" fmla="*/ 0 w 2091"/>
              <a:gd name="T9" fmla="*/ 717004176 h 736"/>
              <a:gd name="T10" fmla="*/ 0 w 2091"/>
              <a:gd name="T11" fmla="*/ 0 h 73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091" h="736">
                <a:moveTo>
                  <a:pt x="0" y="0"/>
                </a:moveTo>
                <a:lnTo>
                  <a:pt x="0" y="0"/>
                </a:lnTo>
                <a:lnTo>
                  <a:pt x="2091" y="0"/>
                </a:lnTo>
                <a:lnTo>
                  <a:pt x="2091" y="736"/>
                </a:lnTo>
                <a:lnTo>
                  <a:pt x="0" y="736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2" name="Freeform 9">
            <a:extLst>
              <a:ext uri="{FF2B5EF4-FFF2-40B4-BE49-F238E27FC236}">
                <a16:creationId xmlns:a16="http://schemas.microsoft.com/office/drawing/2014/main" id="{70554ECA-C453-2749-A880-663762AA116F}"/>
              </a:ext>
            </a:extLst>
          </p:cNvPr>
          <p:cNvSpPr>
            <a:spLocks/>
          </p:cNvSpPr>
          <p:nvPr/>
        </p:nvSpPr>
        <p:spPr bwMode="auto">
          <a:xfrm>
            <a:off x="1544532" y="5117857"/>
            <a:ext cx="791900" cy="372770"/>
          </a:xfrm>
          <a:custGeom>
            <a:avLst/>
            <a:gdLst>
              <a:gd name="T0" fmla="*/ 0 w 2091"/>
              <a:gd name="T1" fmla="*/ 0 h 736"/>
              <a:gd name="T2" fmla="*/ 0 w 2091"/>
              <a:gd name="T3" fmla="*/ 0 h 736"/>
              <a:gd name="T4" fmla="*/ 739553637 w 2091"/>
              <a:gd name="T5" fmla="*/ 0 h 736"/>
              <a:gd name="T6" fmla="*/ 739553637 w 2091"/>
              <a:gd name="T7" fmla="*/ 717004176 h 736"/>
              <a:gd name="T8" fmla="*/ 0 w 2091"/>
              <a:gd name="T9" fmla="*/ 717004176 h 736"/>
              <a:gd name="T10" fmla="*/ 0 w 2091"/>
              <a:gd name="T11" fmla="*/ 0 h 736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2091" h="736">
                <a:moveTo>
                  <a:pt x="0" y="0"/>
                </a:moveTo>
                <a:lnTo>
                  <a:pt x="0" y="0"/>
                </a:lnTo>
                <a:lnTo>
                  <a:pt x="2091" y="0"/>
                </a:lnTo>
                <a:lnTo>
                  <a:pt x="2091" y="736"/>
                </a:lnTo>
                <a:lnTo>
                  <a:pt x="0" y="736"/>
                </a:lnTo>
                <a:lnTo>
                  <a:pt x="0" y="0"/>
                </a:lnTo>
                <a:close/>
              </a:path>
            </a:pathLst>
          </a:custGeom>
          <a:noFill/>
          <a:ln w="12700" cap="flat">
            <a:solidFill>
              <a:srgbClr val="000000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"/>
          </a:p>
        </p:txBody>
      </p:sp>
      <p:sp>
        <p:nvSpPr>
          <p:cNvPr id="43" name="Rectangle 11">
            <a:extLst>
              <a:ext uri="{FF2B5EF4-FFF2-40B4-BE49-F238E27FC236}">
                <a16:creationId xmlns:a16="http://schemas.microsoft.com/office/drawing/2014/main" id="{AD213253-85B1-DC4F-A7C6-DA88FE9AFC22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1546062" y="4868667"/>
            <a:ext cx="385485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DMSO</a:t>
            </a:r>
            <a:endParaRPr lang="es-ES" altLang="es-ES" sz="12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4" name="Rectangle 73">
            <a:extLst>
              <a:ext uri="{FF2B5EF4-FFF2-40B4-BE49-F238E27FC236}">
                <a16:creationId xmlns:a16="http://schemas.microsoft.com/office/drawing/2014/main" id="{C0944448-D70D-374B-9E20-852791061494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1862644" y="4869401"/>
            <a:ext cx="319899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A3H3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5" name="Rectangle 68">
            <a:extLst>
              <a:ext uri="{FF2B5EF4-FFF2-40B4-BE49-F238E27FC236}">
                <a16:creationId xmlns:a16="http://schemas.microsoft.com/office/drawing/2014/main" id="{715792BD-1317-F74C-8F64-CD177E3E18EA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2118326" y="4869401"/>
            <a:ext cx="319899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A3H6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6" name="Rectangle 16">
            <a:extLst>
              <a:ext uri="{FF2B5EF4-FFF2-40B4-BE49-F238E27FC236}">
                <a16:creationId xmlns:a16="http://schemas.microsoft.com/office/drawing/2014/main" id="{B0AFB5CC-2C6C-3046-AB9B-3335B39194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2598" y="5100583"/>
            <a:ext cx="784355" cy="23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IP: anti-NCS1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WB: anti V5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7" name="Rectangle 16">
            <a:extLst>
              <a:ext uri="{FF2B5EF4-FFF2-40B4-BE49-F238E27FC236}">
                <a16:creationId xmlns:a16="http://schemas.microsoft.com/office/drawing/2014/main" id="{5EE25A52-799A-7E4B-BEFA-F68CE5CB6F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6184" y="5629108"/>
            <a:ext cx="526027" cy="11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V5-Ric8a</a:t>
            </a:r>
          </a:p>
        </p:txBody>
      </p:sp>
      <p:sp>
        <p:nvSpPr>
          <p:cNvPr id="48" name="Rectangle 16">
            <a:extLst>
              <a:ext uri="{FF2B5EF4-FFF2-40B4-BE49-F238E27FC236}">
                <a16:creationId xmlns:a16="http://schemas.microsoft.com/office/drawing/2014/main" id="{F9B7519D-4A5B-D145-98CA-09B44AD85A7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72598" y="6031745"/>
            <a:ext cx="384147" cy="11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NCS-1</a:t>
            </a:r>
          </a:p>
        </p:txBody>
      </p:sp>
      <p:sp>
        <p:nvSpPr>
          <p:cNvPr id="49" name="Rectangle 16">
            <a:extLst>
              <a:ext uri="{FF2B5EF4-FFF2-40B4-BE49-F238E27FC236}">
                <a16:creationId xmlns:a16="http://schemas.microsoft.com/office/drawing/2014/main" id="{22A76CAE-796E-9B4A-921A-D70C228EBA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6184" y="5494210"/>
            <a:ext cx="385485" cy="11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INPUT</a:t>
            </a:r>
          </a:p>
        </p:txBody>
      </p:sp>
      <p:pic>
        <p:nvPicPr>
          <p:cNvPr id="50" name="Picture 2">
            <a:extLst>
              <a:ext uri="{FF2B5EF4-FFF2-40B4-BE49-F238E27FC236}">
                <a16:creationId xmlns:a16="http://schemas.microsoft.com/office/drawing/2014/main" id="{3E557841-5A7D-1048-9368-3B4374B35D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536" r="2118"/>
          <a:stretch>
            <a:fillRect/>
          </a:stretch>
        </p:blipFill>
        <p:spPr bwMode="auto">
          <a:xfrm>
            <a:off x="2083164" y="5141887"/>
            <a:ext cx="253267" cy="335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" name="Picture 2">
            <a:extLst>
              <a:ext uri="{FF2B5EF4-FFF2-40B4-BE49-F238E27FC236}">
                <a16:creationId xmlns:a16="http://schemas.microsoft.com/office/drawing/2014/main" id="{DB3D06DC-DD77-634E-8AE1-B5166E4CB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82" t="16374" r="14131" b="35376"/>
          <a:stretch>
            <a:fillRect/>
          </a:stretch>
        </p:blipFill>
        <p:spPr bwMode="auto">
          <a:xfrm>
            <a:off x="3221650" y="5091399"/>
            <a:ext cx="1349328" cy="3971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2" name="Rectangle 11">
            <a:extLst>
              <a:ext uri="{FF2B5EF4-FFF2-40B4-BE49-F238E27FC236}">
                <a16:creationId xmlns:a16="http://schemas.microsoft.com/office/drawing/2014/main" id="{0ACD5016-396D-6144-93E9-9E2AEBECBC0F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3203330" y="4845756"/>
            <a:ext cx="385485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DMSO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3" name="Rectangle 16">
            <a:extLst>
              <a:ext uri="{FF2B5EF4-FFF2-40B4-BE49-F238E27FC236}">
                <a16:creationId xmlns:a16="http://schemas.microsoft.com/office/drawing/2014/main" id="{BD3B5A0D-7698-574B-B111-A8321963960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11034" y="5094139"/>
            <a:ext cx="784355" cy="2344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IP: anti-NCS1</a:t>
            </a:r>
          </a:p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WB: anti V5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4" name="Rectangle 16">
            <a:extLst>
              <a:ext uri="{FF2B5EF4-FFF2-40B4-BE49-F238E27FC236}">
                <a16:creationId xmlns:a16="http://schemas.microsoft.com/office/drawing/2014/main" id="{5E0B7DD1-FD95-9547-84D3-5C5E676099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0475" y="5622664"/>
            <a:ext cx="526027" cy="11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V5-Ric8a</a:t>
            </a:r>
          </a:p>
        </p:txBody>
      </p:sp>
      <p:sp>
        <p:nvSpPr>
          <p:cNvPr id="55" name="Rectangle 16">
            <a:extLst>
              <a:ext uri="{FF2B5EF4-FFF2-40B4-BE49-F238E27FC236}">
                <a16:creationId xmlns:a16="http://schemas.microsoft.com/office/drawing/2014/main" id="{2D92473D-14E9-444E-8ACC-D9368EEA94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6890" y="6025302"/>
            <a:ext cx="384147" cy="11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NCS-1</a:t>
            </a:r>
          </a:p>
        </p:txBody>
      </p:sp>
      <p:sp>
        <p:nvSpPr>
          <p:cNvPr id="56" name="Rectangle 16">
            <a:extLst>
              <a:ext uri="{FF2B5EF4-FFF2-40B4-BE49-F238E27FC236}">
                <a16:creationId xmlns:a16="http://schemas.microsoft.com/office/drawing/2014/main" id="{DBA39695-D051-2543-B1DD-1AAB95F4B57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0475" y="5487766"/>
            <a:ext cx="385485" cy="1172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INPUT</a:t>
            </a:r>
          </a:p>
        </p:txBody>
      </p:sp>
      <p:pic>
        <p:nvPicPr>
          <p:cNvPr id="57" name="Picture 3">
            <a:extLst>
              <a:ext uri="{FF2B5EF4-FFF2-40B4-BE49-F238E27FC236}">
                <a16:creationId xmlns:a16="http://schemas.microsoft.com/office/drawing/2014/main" id="{BCB4D626-E15E-7344-842B-9279E47AF9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3609" b="10524"/>
          <a:stretch>
            <a:fillRect/>
          </a:stretch>
        </p:blipFill>
        <p:spPr bwMode="auto">
          <a:xfrm>
            <a:off x="3221650" y="5548413"/>
            <a:ext cx="1349328" cy="3727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8" name="Picture 4">
            <a:extLst>
              <a:ext uri="{FF2B5EF4-FFF2-40B4-BE49-F238E27FC236}">
                <a16:creationId xmlns:a16="http://schemas.microsoft.com/office/drawing/2014/main" id="{0B0A82AF-94B7-3542-8C9C-CA33F8AD9A3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289"/>
          <a:stretch>
            <a:fillRect/>
          </a:stretch>
        </p:blipFill>
        <p:spPr bwMode="auto">
          <a:xfrm>
            <a:off x="3219242" y="5942889"/>
            <a:ext cx="1349328" cy="36643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9" name="Rectangle 73">
            <a:extLst>
              <a:ext uri="{FF2B5EF4-FFF2-40B4-BE49-F238E27FC236}">
                <a16:creationId xmlns:a16="http://schemas.microsoft.com/office/drawing/2014/main" id="{9A44AE97-76D0-234D-8696-78B816A0E267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3475899" y="4853256"/>
            <a:ext cx="319899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A8H2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0" name="Rectangle 68">
            <a:extLst>
              <a:ext uri="{FF2B5EF4-FFF2-40B4-BE49-F238E27FC236}">
                <a16:creationId xmlns:a16="http://schemas.microsoft.com/office/drawing/2014/main" id="{DDD740F8-2D25-CA43-B2AF-21630CE2540F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3705176" y="4852426"/>
            <a:ext cx="319899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A8H8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1" name="Rectangle 11">
            <a:extLst>
              <a:ext uri="{FF2B5EF4-FFF2-40B4-BE49-F238E27FC236}">
                <a16:creationId xmlns:a16="http://schemas.microsoft.com/office/drawing/2014/main" id="{BD16DB1D-5069-DE40-B937-8BACCC7699B5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3921320" y="4840666"/>
            <a:ext cx="390839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A3H17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2" name="Rectangle 11">
            <a:extLst>
              <a:ext uri="{FF2B5EF4-FFF2-40B4-BE49-F238E27FC236}">
                <a16:creationId xmlns:a16="http://schemas.microsoft.com/office/drawing/2014/main" id="{E24C9633-EA99-494F-AFB7-CC53239C71E1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4141968" y="4828797"/>
            <a:ext cx="390839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A3H18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3" name="Rectangle 11">
            <a:extLst>
              <a:ext uri="{FF2B5EF4-FFF2-40B4-BE49-F238E27FC236}">
                <a16:creationId xmlns:a16="http://schemas.microsoft.com/office/drawing/2014/main" id="{59AC263A-3A5F-774C-ACE0-08D81B8A7541}"/>
              </a:ext>
            </a:extLst>
          </p:cNvPr>
          <p:cNvSpPr>
            <a:spLocks noChangeArrowheads="1"/>
          </p:cNvSpPr>
          <p:nvPr/>
        </p:nvSpPr>
        <p:spPr bwMode="auto">
          <a:xfrm rot="19080000">
            <a:off x="4379872" y="4842881"/>
            <a:ext cx="390839" cy="126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  <a:buNone/>
            </a:pPr>
            <a:r>
              <a:rPr lang="en-US" altLang="es-ES" sz="120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A3H19</a:t>
            </a:r>
            <a:endParaRPr lang="es-ES" altLang="es-ES" sz="120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64" name="Picture 5" descr="Figure-7-March19-OldFig6-highres.jpg">
            <a:extLst>
              <a:ext uri="{FF2B5EF4-FFF2-40B4-BE49-F238E27FC236}">
                <a16:creationId xmlns:a16="http://schemas.microsoft.com/office/drawing/2014/main" id="{2C7714A9-EA22-7E44-B00E-013E7B1921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76927" b="74596"/>
          <a:stretch>
            <a:fillRect/>
          </a:stretch>
        </p:blipFill>
        <p:spPr bwMode="auto">
          <a:xfrm>
            <a:off x="7326544" y="4778569"/>
            <a:ext cx="1182660" cy="1803629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5" name="5 CuadroTexto">
            <a:extLst>
              <a:ext uri="{FF2B5EF4-FFF2-40B4-BE49-F238E27FC236}">
                <a16:creationId xmlns:a16="http://schemas.microsoft.com/office/drawing/2014/main" id="{6DD07289-7A33-1C4F-8BC2-8736DA1D5916}"/>
              </a:ext>
            </a:extLst>
          </p:cNvPr>
          <p:cNvSpPr txBox="1"/>
          <p:nvPr/>
        </p:nvSpPr>
        <p:spPr>
          <a:xfrm>
            <a:off x="8643800" y="5436488"/>
            <a:ext cx="2930071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s-ES" sz="1400" dirty="0">
                <a:latin typeface="+mj-lt"/>
              </a:rPr>
              <a:t> </a:t>
            </a:r>
            <a:r>
              <a:rPr lang="es-ES" sz="1400" dirty="0" err="1">
                <a:latin typeface="+mj-lt"/>
              </a:rPr>
              <a:t>The</a:t>
            </a:r>
            <a:r>
              <a:rPr lang="es-ES" sz="1400" dirty="0">
                <a:latin typeface="+mj-lt"/>
              </a:rPr>
              <a:t> </a:t>
            </a:r>
            <a:r>
              <a:rPr lang="es-ES" sz="1400" dirty="0" err="1">
                <a:latin typeface="+mj-lt"/>
              </a:rPr>
              <a:t>structure</a:t>
            </a:r>
            <a:r>
              <a:rPr lang="es-ES" sz="1400" dirty="0">
                <a:latin typeface="+mj-lt"/>
              </a:rPr>
              <a:t> </a:t>
            </a:r>
            <a:r>
              <a:rPr lang="es-ES" sz="1400" dirty="0" err="1">
                <a:latin typeface="+mj-lt"/>
              </a:rPr>
              <a:t>explains</a:t>
            </a:r>
            <a:r>
              <a:rPr lang="es-ES" sz="1400" dirty="0">
                <a:latin typeface="+mj-lt"/>
              </a:rPr>
              <a:t> </a:t>
            </a:r>
            <a:r>
              <a:rPr lang="es-ES" sz="1400" dirty="0" err="1">
                <a:latin typeface="+mj-lt"/>
              </a:rPr>
              <a:t>the</a:t>
            </a:r>
            <a:r>
              <a:rPr lang="es-ES" sz="1400" dirty="0">
                <a:latin typeface="+mj-lt"/>
              </a:rPr>
              <a:t> molecular </a:t>
            </a:r>
            <a:r>
              <a:rPr lang="es-ES" sz="1400" dirty="0" err="1">
                <a:latin typeface="+mj-lt"/>
              </a:rPr>
              <a:t>mechanism</a:t>
            </a:r>
            <a:r>
              <a:rPr lang="es-ES" sz="1400" dirty="0">
                <a:latin typeface="+mj-lt"/>
              </a:rPr>
              <a:t> of </a:t>
            </a:r>
            <a:r>
              <a:rPr lang="es-ES" sz="1400" dirty="0" err="1">
                <a:latin typeface="+mj-lt"/>
              </a:rPr>
              <a:t>action</a:t>
            </a:r>
            <a:r>
              <a:rPr lang="es-ES" sz="1400" dirty="0">
                <a:latin typeface="+mj-lt"/>
              </a:rPr>
              <a:t>  </a:t>
            </a:r>
          </a:p>
        </p:txBody>
      </p:sp>
      <p:sp>
        <p:nvSpPr>
          <p:cNvPr id="66" name="CuadroTexto 65">
            <a:extLst>
              <a:ext uri="{FF2B5EF4-FFF2-40B4-BE49-F238E27FC236}">
                <a16:creationId xmlns:a16="http://schemas.microsoft.com/office/drawing/2014/main" id="{00CEE4A6-BF23-F444-BB2C-2D2165DE7354}"/>
              </a:ext>
            </a:extLst>
          </p:cNvPr>
          <p:cNvSpPr txBox="1"/>
          <p:nvPr/>
        </p:nvSpPr>
        <p:spPr>
          <a:xfrm>
            <a:off x="1351480" y="6381328"/>
            <a:ext cx="401475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>
                <a:latin typeface="+mj-lt"/>
              </a:rPr>
              <a:t>Compound</a:t>
            </a:r>
            <a:r>
              <a:rPr lang="es-ES" sz="1400" dirty="0">
                <a:latin typeface="+mj-lt"/>
              </a:rPr>
              <a:t> A3H3 </a:t>
            </a:r>
            <a:r>
              <a:rPr lang="es-ES" sz="1400" dirty="0" err="1">
                <a:latin typeface="+mj-lt"/>
              </a:rPr>
              <a:t>is</a:t>
            </a:r>
            <a:r>
              <a:rPr lang="es-ES" sz="1400" dirty="0">
                <a:latin typeface="+mj-lt"/>
              </a:rPr>
              <a:t> a PPI </a:t>
            </a:r>
            <a:r>
              <a:rPr lang="es-ES" sz="1400" dirty="0" err="1">
                <a:latin typeface="+mj-lt"/>
              </a:rPr>
              <a:t>stabilizer</a:t>
            </a:r>
            <a:r>
              <a:rPr lang="es-ES" sz="1400" dirty="0">
                <a:latin typeface="+mj-lt"/>
              </a:rPr>
              <a:t> (</a:t>
            </a:r>
            <a:r>
              <a:rPr lang="es-ES" sz="1400" dirty="0" err="1">
                <a:latin typeface="+mj-lt"/>
              </a:rPr>
              <a:t>enhancer</a:t>
            </a:r>
            <a:r>
              <a:rPr lang="es-ES" sz="1400" dirty="0">
                <a:latin typeface="+mj-lt"/>
              </a:rPr>
              <a:t>)</a:t>
            </a:r>
          </a:p>
        </p:txBody>
      </p:sp>
      <p:sp>
        <p:nvSpPr>
          <p:cNvPr id="67" name="Rectángulo 66">
            <a:extLst>
              <a:ext uri="{FF2B5EF4-FFF2-40B4-BE49-F238E27FC236}">
                <a16:creationId xmlns:a16="http://schemas.microsoft.com/office/drawing/2014/main" id="{05AD17EE-F2AC-A446-A10F-C40E3D4CB641}"/>
              </a:ext>
            </a:extLst>
          </p:cNvPr>
          <p:cNvSpPr/>
          <p:nvPr/>
        </p:nvSpPr>
        <p:spPr>
          <a:xfrm>
            <a:off x="1535475" y="4423187"/>
            <a:ext cx="325967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u="sng" dirty="0">
                <a:solidFill>
                  <a:srgbClr val="0070C0"/>
                </a:solidFill>
              </a:rPr>
              <a:t>Co-IP </a:t>
            </a:r>
            <a:r>
              <a:rPr lang="es-ES" sz="1200" u="sng" dirty="0" err="1">
                <a:solidFill>
                  <a:srgbClr val="0070C0"/>
                </a:solidFill>
              </a:rPr>
              <a:t>based</a:t>
            </a:r>
            <a:r>
              <a:rPr lang="es-ES" sz="1200" u="sng" dirty="0">
                <a:solidFill>
                  <a:srgbClr val="0070C0"/>
                </a:solidFill>
              </a:rPr>
              <a:t> </a:t>
            </a:r>
            <a:r>
              <a:rPr lang="es-ES" sz="1200" u="sng" dirty="0" err="1">
                <a:solidFill>
                  <a:srgbClr val="0070C0"/>
                </a:solidFill>
              </a:rPr>
              <a:t>protein-protein</a:t>
            </a:r>
            <a:r>
              <a:rPr lang="es-ES" sz="1200" u="sng" dirty="0">
                <a:solidFill>
                  <a:srgbClr val="0070C0"/>
                </a:solidFill>
              </a:rPr>
              <a:t> </a:t>
            </a:r>
            <a:r>
              <a:rPr lang="es-ES" sz="1200" u="sng" dirty="0" err="1">
                <a:solidFill>
                  <a:srgbClr val="0070C0"/>
                </a:solidFill>
              </a:rPr>
              <a:t>interaction</a:t>
            </a:r>
            <a:r>
              <a:rPr lang="es-ES" sz="1200" u="sng" dirty="0">
                <a:solidFill>
                  <a:srgbClr val="0070C0"/>
                </a:solidFill>
              </a:rPr>
              <a:t> </a:t>
            </a:r>
            <a:r>
              <a:rPr lang="es-ES" sz="1200" u="sng" dirty="0" err="1">
                <a:solidFill>
                  <a:srgbClr val="0070C0"/>
                </a:solidFill>
              </a:rPr>
              <a:t>assay</a:t>
            </a:r>
            <a:endParaRPr lang="es-ES" sz="1200" u="sng" dirty="0">
              <a:solidFill>
                <a:srgbClr val="0070C0"/>
              </a:solidFill>
            </a:endParaRPr>
          </a:p>
        </p:txBody>
      </p:sp>
      <p:sp>
        <p:nvSpPr>
          <p:cNvPr id="68" name="Rectángulo 67">
            <a:extLst>
              <a:ext uri="{FF2B5EF4-FFF2-40B4-BE49-F238E27FC236}">
                <a16:creationId xmlns:a16="http://schemas.microsoft.com/office/drawing/2014/main" id="{EA19C89C-9555-E440-8A61-90D8640887C5}"/>
              </a:ext>
            </a:extLst>
          </p:cNvPr>
          <p:cNvSpPr/>
          <p:nvPr/>
        </p:nvSpPr>
        <p:spPr>
          <a:xfrm>
            <a:off x="7203095" y="4423187"/>
            <a:ext cx="292535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1200" u="sng" dirty="0">
                <a:solidFill>
                  <a:srgbClr val="0070C0"/>
                </a:solidFill>
              </a:rPr>
              <a:t>X-</a:t>
            </a:r>
            <a:r>
              <a:rPr lang="es-ES" sz="1200" u="sng" dirty="0" err="1">
                <a:solidFill>
                  <a:srgbClr val="0070C0"/>
                </a:solidFill>
              </a:rPr>
              <a:t>ray</a:t>
            </a:r>
            <a:r>
              <a:rPr lang="es-ES" sz="1200" u="sng" dirty="0">
                <a:solidFill>
                  <a:srgbClr val="0070C0"/>
                </a:solidFill>
              </a:rPr>
              <a:t> </a:t>
            </a:r>
            <a:r>
              <a:rPr lang="es-ES" sz="1200" u="sng" dirty="0" err="1">
                <a:solidFill>
                  <a:srgbClr val="0070C0"/>
                </a:solidFill>
              </a:rPr>
              <a:t>structure</a:t>
            </a:r>
            <a:r>
              <a:rPr lang="es-ES" sz="1200" u="sng" dirty="0">
                <a:solidFill>
                  <a:srgbClr val="0070C0"/>
                </a:solidFill>
              </a:rPr>
              <a:t> of A3H3 </a:t>
            </a:r>
            <a:r>
              <a:rPr lang="es-ES" sz="1200" u="sng" dirty="0" err="1">
                <a:solidFill>
                  <a:srgbClr val="0070C0"/>
                </a:solidFill>
              </a:rPr>
              <a:t>bound</a:t>
            </a:r>
            <a:r>
              <a:rPr lang="es-ES" sz="1200" u="sng" dirty="0">
                <a:solidFill>
                  <a:srgbClr val="0070C0"/>
                </a:solidFill>
              </a:rPr>
              <a:t> to NCS-1</a:t>
            </a:r>
          </a:p>
        </p:txBody>
      </p:sp>
      <p:sp>
        <p:nvSpPr>
          <p:cNvPr id="70" name="1 Rectángulo">
            <a:extLst>
              <a:ext uri="{FF2B5EF4-FFF2-40B4-BE49-F238E27FC236}">
                <a16:creationId xmlns:a16="http://schemas.microsoft.com/office/drawing/2014/main" id="{463F293C-3499-6047-AC7E-E038751EE0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807" y="3871773"/>
            <a:ext cx="1123324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s-ES" sz="1400" dirty="0">
                <a:latin typeface="+mj-lt"/>
              </a:rPr>
              <a:t>Using Dynamic Combinatorial Chemistry approaches, molecules have been found to stabilize the NCS-1/Ric8a complex.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US" altLang="es-ES" sz="1400" b="1" i="1" dirty="0">
                <a:latin typeface="+mj-lt"/>
              </a:rPr>
              <a:t>Therapeutic potential in neurodegenerative diseases.</a:t>
            </a:r>
            <a:endParaRPr lang="es-ES" altLang="es-ES" sz="1400" b="1" i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5009786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64E27624-05A9-5049-995F-E15D2A7F43DD}"/>
              </a:ext>
            </a:extLst>
          </p:cNvPr>
          <p:cNvSpPr/>
          <p:nvPr/>
        </p:nvSpPr>
        <p:spPr>
          <a:xfrm>
            <a:off x="3222781" y="824859"/>
            <a:ext cx="5438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2.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Product</a:t>
            </a:r>
            <a:r>
              <a:rPr lang="es-ES" dirty="0">
                <a:solidFill>
                  <a:srgbClr val="2D686D"/>
                </a:solidFill>
              </a:rPr>
              <a:t>: b) </a:t>
            </a:r>
            <a:r>
              <a:rPr lang="es-ES" dirty="0" err="1">
                <a:solidFill>
                  <a:srgbClr val="2D686D"/>
                </a:solidFill>
              </a:rPr>
              <a:t>Innovative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mechanisms</a:t>
            </a:r>
            <a:r>
              <a:rPr lang="es-ES" dirty="0">
                <a:solidFill>
                  <a:srgbClr val="2D686D"/>
                </a:solidFill>
              </a:rPr>
              <a:t> of </a:t>
            </a:r>
            <a:r>
              <a:rPr lang="es-ES" dirty="0" err="1">
                <a:solidFill>
                  <a:srgbClr val="2D686D"/>
                </a:solidFill>
              </a:rPr>
              <a:t>action</a:t>
            </a:r>
            <a:endParaRPr lang="es-ES" dirty="0">
              <a:solidFill>
                <a:srgbClr val="2D686D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106B020-4FC1-4368-98D0-2A29DCBF3C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4814" b="11111"/>
          <a:stretch>
            <a:fillRect/>
          </a:stretch>
        </p:blipFill>
        <p:spPr bwMode="auto">
          <a:xfrm>
            <a:off x="1055439" y="2435593"/>
            <a:ext cx="4369438" cy="795011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7" name="Objeto 6">
            <a:extLst>
              <a:ext uri="{FF2B5EF4-FFF2-40B4-BE49-F238E27FC236}">
                <a16:creationId xmlns:a16="http://schemas.microsoft.com/office/drawing/2014/main" id="{2ED42325-0C02-4A7C-AE9F-530A09BC8F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54662472"/>
              </p:ext>
            </p:extLst>
          </p:nvPr>
        </p:nvGraphicFramePr>
        <p:xfrm>
          <a:off x="1042391" y="3489159"/>
          <a:ext cx="4369438" cy="29432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Prism 6" r:id="rId5" imgW="4107348" imgH="2573661" progId="Prism6.Document">
                  <p:embed/>
                </p:oleObj>
              </mc:Choice>
              <mc:Fallback>
                <p:oleObj name="Prism 6" r:id="rId5" imgW="4107348" imgH="2573661" progId="Prism6.Document">
                  <p:embed/>
                  <p:pic>
                    <p:nvPicPr>
                      <p:cNvPr id="19" name="Objeto 18">
                        <a:extLst>
                          <a:ext uri="{FF2B5EF4-FFF2-40B4-BE49-F238E27FC236}">
                            <a16:creationId xmlns:a16="http://schemas.microsoft.com/office/drawing/2014/main" id="{E4C1ED2A-5AAC-4FE4-B0C5-D741C95752B0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042391" y="3489159"/>
                        <a:ext cx="4369438" cy="2943226"/>
                      </a:xfrm>
                      <a:prstGeom prst="rect">
                        <a:avLst/>
                      </a:prstGeom>
                      <a:solidFill>
                        <a:schemeClr val="bg1"/>
                      </a:solidFill>
                      <a:ln>
                        <a:solidFill>
                          <a:schemeClr val="tx1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Cerrar corchete 7">
            <a:extLst>
              <a:ext uri="{FF2B5EF4-FFF2-40B4-BE49-F238E27FC236}">
                <a16:creationId xmlns:a16="http://schemas.microsoft.com/office/drawing/2014/main" id="{936C5F73-879D-43E0-8361-99255A779F33}"/>
              </a:ext>
            </a:extLst>
          </p:cNvPr>
          <p:cNvSpPr/>
          <p:nvPr/>
        </p:nvSpPr>
        <p:spPr>
          <a:xfrm>
            <a:off x="4022552" y="4978689"/>
            <a:ext cx="45719" cy="707571"/>
          </a:xfrm>
          <a:prstGeom prst="rightBracke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CuadroTexto 8">
            <a:extLst>
              <a:ext uri="{FF2B5EF4-FFF2-40B4-BE49-F238E27FC236}">
                <a16:creationId xmlns:a16="http://schemas.microsoft.com/office/drawing/2014/main" id="{A76C0C23-DFF2-4983-8A59-CF152F9E198C}"/>
              </a:ext>
            </a:extLst>
          </p:cNvPr>
          <p:cNvSpPr txBox="1"/>
          <p:nvPr/>
        </p:nvSpPr>
        <p:spPr>
          <a:xfrm>
            <a:off x="4041090" y="5147808"/>
            <a:ext cx="4778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**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9107372A-EAFC-46D3-B73E-B419F25F1084}"/>
              </a:ext>
            </a:extLst>
          </p:cNvPr>
          <p:cNvSpPr txBox="1"/>
          <p:nvPr/>
        </p:nvSpPr>
        <p:spPr>
          <a:xfrm>
            <a:off x="2385600" y="3429000"/>
            <a:ext cx="30262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b="1" dirty="0">
                <a:latin typeface="Arial" panose="020B0604020202020204" pitchFamily="34" charset="0"/>
                <a:cs typeface="Arial" panose="020B0604020202020204" pitchFamily="34" charset="0"/>
              </a:rPr>
              <a:t>% </a:t>
            </a:r>
            <a:r>
              <a:rPr lang="es-E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s-ES" sz="1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synapsis</a:t>
            </a:r>
            <a:endParaRPr lang="es-ES" sz="14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CuadroTexto 10">
            <a:extLst>
              <a:ext uri="{FF2B5EF4-FFF2-40B4-BE49-F238E27FC236}">
                <a16:creationId xmlns:a16="http://schemas.microsoft.com/office/drawing/2014/main" id="{ED48293F-23DD-4859-97E1-024C5138CD50}"/>
              </a:ext>
            </a:extLst>
          </p:cNvPr>
          <p:cNvSpPr txBox="1"/>
          <p:nvPr/>
        </p:nvSpPr>
        <p:spPr>
          <a:xfrm>
            <a:off x="263352" y="1422653"/>
            <a:ext cx="619268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/>
              <a:t>A3H3 (=3b) has </a:t>
            </a:r>
            <a:r>
              <a:rPr lang="es-ES" sz="1400" dirty="0" err="1"/>
              <a:t>been</a:t>
            </a:r>
            <a:r>
              <a:rPr lang="es-ES" sz="1400" dirty="0"/>
              <a:t> </a:t>
            </a:r>
            <a:r>
              <a:rPr lang="es-ES" sz="1400" dirty="0" err="1"/>
              <a:t>tested</a:t>
            </a:r>
            <a:r>
              <a:rPr lang="es-ES" sz="1400" dirty="0"/>
              <a:t> in Drosophila </a:t>
            </a:r>
            <a:r>
              <a:rPr lang="es-ES" sz="1400" dirty="0" err="1"/>
              <a:t>melanogaster</a:t>
            </a:r>
            <a:r>
              <a:rPr lang="es-ES" sz="1400" dirty="0"/>
              <a:t> neuromuscular </a:t>
            </a:r>
            <a:r>
              <a:rPr lang="es-ES" sz="1400" dirty="0" err="1"/>
              <a:t>junction</a:t>
            </a:r>
            <a:r>
              <a:rPr lang="es-ES" sz="1400" dirty="0"/>
              <a:t>. </a:t>
            </a:r>
            <a:r>
              <a:rPr lang="es-ES" sz="1400" dirty="0" err="1"/>
              <a:t>Number</a:t>
            </a:r>
            <a:r>
              <a:rPr lang="es-ES" sz="1400" dirty="0"/>
              <a:t> </a:t>
            </a:r>
            <a:r>
              <a:rPr lang="es-ES" sz="1400" dirty="0" err="1"/>
              <a:t>of</a:t>
            </a:r>
            <a:r>
              <a:rPr lang="es-ES" sz="1400" dirty="0"/>
              <a:t> </a:t>
            </a:r>
            <a:r>
              <a:rPr lang="es-ES" sz="1400" dirty="0" err="1"/>
              <a:t>synapses</a:t>
            </a:r>
            <a:r>
              <a:rPr lang="es-ES" sz="1400" dirty="0"/>
              <a:t> (</a:t>
            </a:r>
            <a:r>
              <a:rPr lang="es-ES" sz="1400" dirty="0" err="1"/>
              <a:t>yellow</a:t>
            </a:r>
            <a:r>
              <a:rPr lang="es-ES" sz="1400" dirty="0"/>
              <a:t> </a:t>
            </a:r>
            <a:r>
              <a:rPr lang="es-ES" sz="1400" dirty="0" err="1"/>
              <a:t>dots</a:t>
            </a:r>
            <a:r>
              <a:rPr lang="es-ES" sz="1400" dirty="0"/>
              <a:t>) are </a:t>
            </a:r>
            <a:r>
              <a:rPr lang="es-ES" sz="1400" dirty="0" err="1"/>
              <a:t>decreased</a:t>
            </a:r>
            <a:r>
              <a:rPr lang="es-ES" sz="1400" dirty="0"/>
              <a:t> in </a:t>
            </a:r>
            <a:r>
              <a:rPr lang="es-ES" sz="1400" dirty="0" err="1"/>
              <a:t>flies</a:t>
            </a:r>
            <a:r>
              <a:rPr lang="es-ES" sz="1400" dirty="0"/>
              <a:t> </a:t>
            </a:r>
            <a:r>
              <a:rPr lang="es-ES" sz="1400" dirty="0" err="1"/>
              <a:t>overexpressing</a:t>
            </a:r>
            <a:r>
              <a:rPr lang="es-ES" sz="1400" dirty="0"/>
              <a:t> </a:t>
            </a:r>
            <a:r>
              <a:rPr lang="es-ES" sz="1400" dirty="0" err="1"/>
              <a:t>the</a:t>
            </a:r>
            <a:r>
              <a:rPr lang="es-ES" sz="1400" dirty="0"/>
              <a:t>  </a:t>
            </a:r>
            <a:r>
              <a:rPr lang="el-GR" sz="1400" dirty="0"/>
              <a:t>β</a:t>
            </a:r>
            <a:r>
              <a:rPr lang="es-ES" sz="1400" dirty="0"/>
              <a:t>-</a:t>
            </a:r>
            <a:r>
              <a:rPr lang="es-ES" sz="1400" dirty="0" err="1"/>
              <a:t>amyloid</a:t>
            </a:r>
            <a:r>
              <a:rPr lang="es-ES" sz="1400" dirty="0"/>
              <a:t> </a:t>
            </a:r>
            <a:r>
              <a:rPr lang="es-ES" sz="1400" dirty="0" err="1"/>
              <a:t>peptide</a:t>
            </a:r>
            <a:r>
              <a:rPr lang="es-ES" sz="1400" dirty="0"/>
              <a:t> (a</a:t>
            </a:r>
            <a:r>
              <a:rPr lang="el-GR" sz="1400" dirty="0"/>
              <a:t>β</a:t>
            </a:r>
            <a:r>
              <a:rPr lang="es-ES" sz="1400" dirty="0"/>
              <a:t>42arc) and </a:t>
            </a:r>
            <a:r>
              <a:rPr lang="es-ES" sz="1400" dirty="0" err="1"/>
              <a:t>then</a:t>
            </a:r>
            <a:r>
              <a:rPr lang="es-ES" sz="1400" dirty="0"/>
              <a:t> </a:t>
            </a:r>
            <a:r>
              <a:rPr lang="es-ES" sz="1400" dirty="0" err="1"/>
              <a:t>recovered</a:t>
            </a:r>
            <a:r>
              <a:rPr lang="es-ES" sz="1400" dirty="0"/>
              <a:t> </a:t>
            </a:r>
            <a:r>
              <a:rPr lang="es-ES" sz="1400" dirty="0" err="1"/>
              <a:t>when</a:t>
            </a:r>
            <a:r>
              <a:rPr lang="es-ES" sz="1400" dirty="0"/>
              <a:t> </a:t>
            </a:r>
            <a:r>
              <a:rPr lang="es-ES" sz="1400" dirty="0" err="1"/>
              <a:t>treated</a:t>
            </a:r>
            <a:r>
              <a:rPr lang="es-ES" sz="1400" dirty="0"/>
              <a:t> </a:t>
            </a:r>
            <a:r>
              <a:rPr lang="es-ES" sz="1400" dirty="0" err="1"/>
              <a:t>with</a:t>
            </a:r>
            <a:r>
              <a:rPr lang="es-ES" sz="1400" dirty="0"/>
              <a:t> </a:t>
            </a:r>
            <a:r>
              <a:rPr lang="es-ES" sz="1400" dirty="0" err="1"/>
              <a:t>the</a:t>
            </a:r>
            <a:r>
              <a:rPr lang="es-ES" sz="1400" dirty="0"/>
              <a:t> </a:t>
            </a:r>
            <a:r>
              <a:rPr lang="es-ES" sz="1400" dirty="0" err="1"/>
              <a:t>compound</a:t>
            </a:r>
            <a:r>
              <a:rPr lang="es-ES" sz="1400" dirty="0"/>
              <a:t>.</a:t>
            </a:r>
          </a:p>
          <a:p>
            <a:pPr algn="ctr"/>
            <a:endParaRPr lang="es-ES" sz="1400" dirty="0"/>
          </a:p>
        </p:txBody>
      </p:sp>
      <p:graphicFrame>
        <p:nvGraphicFramePr>
          <p:cNvPr id="12" name="Objeto 11">
            <a:extLst>
              <a:ext uri="{FF2B5EF4-FFF2-40B4-BE49-F238E27FC236}">
                <a16:creationId xmlns:a16="http://schemas.microsoft.com/office/drawing/2014/main" id="{C86FDCB6-5BA7-424D-A395-F437E330B02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493999"/>
              </p:ext>
            </p:extLst>
          </p:nvPr>
        </p:nvGraphicFramePr>
        <p:xfrm>
          <a:off x="7095557" y="2763960"/>
          <a:ext cx="4108740" cy="328770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Prism 6" r:id="rId7" imgW="3678786" imgH="2942459" progId="Prism6.Document">
                  <p:embed/>
                </p:oleObj>
              </mc:Choice>
              <mc:Fallback>
                <p:oleObj name="Prism 6" r:id="rId7" imgW="3678786" imgH="2942459" progId="Prism6.Document">
                  <p:embed/>
                  <p:pic>
                    <p:nvPicPr>
                      <p:cNvPr id="7" name="Objeto 6">
                        <a:extLst>
                          <a:ext uri="{FF2B5EF4-FFF2-40B4-BE49-F238E27FC236}">
                            <a16:creationId xmlns:a16="http://schemas.microsoft.com/office/drawing/2014/main" id="{D5C7E9D8-49C6-4A35-8DCF-26FBD0C92B9D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7095557" y="2763960"/>
                        <a:ext cx="4108740" cy="328770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F22FBA24-9A6D-4E13-9EBE-FFD88F97447E}"/>
              </a:ext>
            </a:extLst>
          </p:cNvPr>
          <p:cNvSpPr txBox="1"/>
          <p:nvPr/>
        </p:nvSpPr>
        <p:spPr>
          <a:xfrm>
            <a:off x="7963937" y="2763960"/>
            <a:ext cx="302622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200" b="1" dirty="0">
                <a:latin typeface="Arial" panose="020B0604020202020204" pitchFamily="34" charset="0"/>
                <a:cs typeface="Arial" panose="020B0604020202020204" pitchFamily="34" charset="0"/>
              </a:rPr>
              <a:t>Media </a:t>
            </a:r>
            <a:r>
              <a:rPr lang="es-ES" sz="1200" b="1" dirty="0" err="1">
                <a:latin typeface="Arial" panose="020B0604020202020204" pitchFamily="34" charset="0"/>
                <a:cs typeface="Arial" panose="020B0604020202020204" pitchFamily="34" charset="0"/>
              </a:rPr>
              <a:t>of</a:t>
            </a:r>
            <a:r>
              <a:rPr lang="es-ES" sz="1200" b="1" dirty="0">
                <a:latin typeface="Arial" panose="020B0604020202020204" pitchFamily="34" charset="0"/>
                <a:cs typeface="Arial" panose="020B0604020202020204" pitchFamily="34" charset="0"/>
              </a:rPr>
              <a:t> 48h </a:t>
            </a:r>
            <a:r>
              <a:rPr lang="es-ES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activity</a:t>
            </a:r>
            <a:r>
              <a:rPr lang="es-ES" sz="1200" b="1" dirty="0">
                <a:latin typeface="Arial" panose="020B0604020202020204" pitchFamily="34" charset="0"/>
                <a:cs typeface="Arial" panose="020B0604020202020204" pitchFamily="34" charset="0"/>
              </a:rPr>
              <a:t> ± SEM</a:t>
            </a:r>
          </a:p>
        </p:txBody>
      </p:sp>
      <p:sp>
        <p:nvSpPr>
          <p:cNvPr id="14" name="Rectángulo 13">
            <a:extLst>
              <a:ext uri="{FF2B5EF4-FFF2-40B4-BE49-F238E27FC236}">
                <a16:creationId xmlns:a16="http://schemas.microsoft.com/office/drawing/2014/main" id="{563A578B-EC7B-449B-8A14-9055E0C7B3A0}"/>
              </a:ext>
            </a:extLst>
          </p:cNvPr>
          <p:cNvSpPr/>
          <p:nvPr/>
        </p:nvSpPr>
        <p:spPr>
          <a:xfrm>
            <a:off x="7028779" y="2748465"/>
            <a:ext cx="4896544" cy="3238381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956FE278-D981-4736-A84B-0B931E27F7A0}"/>
              </a:ext>
            </a:extLst>
          </p:cNvPr>
          <p:cNvSpPr txBox="1"/>
          <p:nvPr/>
        </p:nvSpPr>
        <p:spPr>
          <a:xfrm>
            <a:off x="7071521" y="1802747"/>
            <a:ext cx="476652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400" dirty="0" err="1"/>
              <a:t>Synapse</a:t>
            </a:r>
            <a:r>
              <a:rPr lang="es-ES" sz="1400" dirty="0"/>
              <a:t> </a:t>
            </a:r>
            <a:r>
              <a:rPr lang="es-ES" sz="1400" dirty="0" err="1"/>
              <a:t>recovery</a:t>
            </a:r>
            <a:r>
              <a:rPr lang="es-ES" sz="1400" dirty="0"/>
              <a:t>  </a:t>
            </a:r>
            <a:r>
              <a:rPr lang="es-ES" sz="1400" dirty="0" err="1"/>
              <a:t>by</a:t>
            </a:r>
            <a:r>
              <a:rPr lang="es-ES" sz="1400" dirty="0"/>
              <a:t> A3H3 (=3b)  </a:t>
            </a:r>
            <a:r>
              <a:rPr lang="es-ES" sz="1400" dirty="0" err="1"/>
              <a:t>correlates</a:t>
            </a:r>
            <a:r>
              <a:rPr lang="es-ES" sz="1400" dirty="0"/>
              <a:t> </a:t>
            </a:r>
            <a:r>
              <a:rPr lang="es-ES" sz="1400" dirty="0" err="1"/>
              <a:t>with</a:t>
            </a:r>
            <a:r>
              <a:rPr lang="es-ES" sz="1400" dirty="0"/>
              <a:t> a </a:t>
            </a:r>
            <a:r>
              <a:rPr lang="es-ES" sz="1400" dirty="0" err="1"/>
              <a:t>functional</a:t>
            </a:r>
            <a:r>
              <a:rPr lang="es-ES" sz="1400" dirty="0"/>
              <a:t> </a:t>
            </a:r>
            <a:r>
              <a:rPr lang="es-ES" sz="1400" dirty="0" err="1"/>
              <a:t>improve</a:t>
            </a:r>
            <a:r>
              <a:rPr lang="es-ES" sz="1400" dirty="0"/>
              <a:t> in </a:t>
            </a:r>
            <a:r>
              <a:rPr lang="es-ES" sz="1400" dirty="0" err="1"/>
              <a:t>the</a:t>
            </a:r>
            <a:r>
              <a:rPr lang="es-ES" sz="1400" dirty="0"/>
              <a:t> locomotor </a:t>
            </a:r>
            <a:r>
              <a:rPr lang="es-ES" sz="1400" dirty="0" err="1"/>
              <a:t>activity</a:t>
            </a:r>
            <a:r>
              <a:rPr lang="es-ES" sz="1400" dirty="0"/>
              <a:t> </a:t>
            </a:r>
            <a:r>
              <a:rPr lang="es-ES" sz="1400" dirty="0" err="1"/>
              <a:t>phenotype</a:t>
            </a:r>
            <a:r>
              <a:rPr lang="es-ES" sz="1400" dirty="0"/>
              <a:t> </a:t>
            </a:r>
            <a:r>
              <a:rPr lang="es-ES" sz="1400" dirty="0" err="1"/>
              <a:t>due</a:t>
            </a:r>
            <a:r>
              <a:rPr lang="es-ES" sz="1400" dirty="0"/>
              <a:t> </a:t>
            </a:r>
            <a:r>
              <a:rPr lang="es-ES" sz="1400" dirty="0" err="1"/>
              <a:t>to</a:t>
            </a:r>
            <a:r>
              <a:rPr lang="es-ES" sz="1400" dirty="0"/>
              <a:t> </a:t>
            </a:r>
            <a:r>
              <a:rPr lang="el-GR" sz="1400" dirty="0"/>
              <a:t>β</a:t>
            </a:r>
            <a:r>
              <a:rPr lang="es-ES" sz="1400" dirty="0"/>
              <a:t>-</a:t>
            </a:r>
            <a:r>
              <a:rPr lang="es-ES" sz="1400" dirty="0" err="1"/>
              <a:t>amyloid</a:t>
            </a:r>
            <a:r>
              <a:rPr lang="es-ES" sz="1400" dirty="0"/>
              <a:t> </a:t>
            </a:r>
            <a:r>
              <a:rPr lang="es-ES" sz="1400" dirty="0" err="1"/>
              <a:t>peptide</a:t>
            </a:r>
            <a:r>
              <a:rPr lang="es-ES" sz="1400" dirty="0"/>
              <a:t> (a</a:t>
            </a:r>
            <a:r>
              <a:rPr lang="el-GR" sz="1400" dirty="0"/>
              <a:t>β</a:t>
            </a:r>
            <a:r>
              <a:rPr lang="es-ES" sz="1400" dirty="0"/>
              <a:t>42arc) </a:t>
            </a:r>
          </a:p>
        </p:txBody>
      </p:sp>
      <p:sp>
        <p:nvSpPr>
          <p:cNvPr id="16" name="Text Box 21">
            <a:extLst>
              <a:ext uri="{FF2B5EF4-FFF2-40B4-BE49-F238E27FC236}">
                <a16:creationId xmlns:a16="http://schemas.microsoft.com/office/drawing/2014/main" id="{4053404C-1744-4111-9AB4-B81231EA3A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454782" y="6596390"/>
            <a:ext cx="444899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en-US" altLang="es-ES" sz="1100" i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Canal A. et al., Nat Comm. 2019 </a:t>
            </a:r>
          </a:p>
        </p:txBody>
      </p:sp>
    </p:spTree>
    <p:extLst>
      <p:ext uri="{BB962C8B-B14F-4D97-AF65-F5344CB8AC3E}">
        <p14:creationId xmlns:p14="http://schemas.microsoft.com/office/powerpoint/2010/main" val="170137012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3 CuadroTexto">
            <a:extLst>
              <a:ext uri="{FF2B5EF4-FFF2-40B4-BE49-F238E27FC236}">
                <a16:creationId xmlns:a16="http://schemas.microsoft.com/office/drawing/2014/main" id="{52A5F413-BAE2-4AF2-8035-F850F40DFFE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957783" y="3408455"/>
            <a:ext cx="2376487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/>
            <a:r>
              <a:rPr lang="es-ES" altLang="es-ES" sz="1600" b="1" dirty="0" err="1">
                <a:latin typeface="Arial" panose="020B0604020202020204" pitchFamily="34" charset="0"/>
              </a:rPr>
              <a:t>Rotarod</a:t>
            </a:r>
            <a:r>
              <a:rPr lang="es-ES" altLang="es-ES" sz="1600" b="1" dirty="0">
                <a:latin typeface="Arial" panose="020B0604020202020204" pitchFamily="34" charset="0"/>
              </a:rPr>
              <a:t> </a:t>
            </a:r>
          </a:p>
        </p:txBody>
      </p:sp>
      <p:pic>
        <p:nvPicPr>
          <p:cNvPr id="5" name="Picture 9" descr="Resultado de imagen de mice rotarod">
            <a:extLst>
              <a:ext uri="{FF2B5EF4-FFF2-40B4-BE49-F238E27FC236}">
                <a16:creationId xmlns:a16="http://schemas.microsoft.com/office/drawing/2014/main" id="{FC8DE0D7-5012-4143-B6C9-DB490EBE5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253088" y="1759027"/>
            <a:ext cx="1674372" cy="1542804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21">
            <a:extLst>
              <a:ext uri="{FF2B5EF4-FFF2-40B4-BE49-F238E27FC236}">
                <a16:creationId xmlns:a16="http://schemas.microsoft.com/office/drawing/2014/main" id="{C3365F40-0836-485D-93B9-481AFB6B50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9756" y="6559640"/>
            <a:ext cx="4448996" cy="2616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>
              <a:spcBef>
                <a:spcPct val="0"/>
              </a:spcBef>
              <a:buFontTx/>
              <a:buNone/>
            </a:pPr>
            <a:r>
              <a:rPr lang="en-US" altLang="es-ES" sz="1100" i="1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</a:rPr>
              <a:t>Unpublished data</a:t>
            </a:r>
          </a:p>
        </p:txBody>
      </p:sp>
      <p:graphicFrame>
        <p:nvGraphicFramePr>
          <p:cNvPr id="11" name="Objeto 10">
            <a:extLst>
              <a:ext uri="{FF2B5EF4-FFF2-40B4-BE49-F238E27FC236}">
                <a16:creationId xmlns:a16="http://schemas.microsoft.com/office/drawing/2014/main" id="{657406DB-F003-47E1-8C42-E7C69561EDA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39600229"/>
              </p:ext>
            </p:extLst>
          </p:nvPr>
        </p:nvGraphicFramePr>
        <p:xfrm>
          <a:off x="258602" y="2842566"/>
          <a:ext cx="3321081" cy="2652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6" name="Prism 6" r:id="rId4" imgW="3777824" imgH="2652895" progId="Prism6.Document">
                  <p:embed/>
                </p:oleObj>
              </mc:Choice>
              <mc:Fallback>
                <p:oleObj name="Prism 6" r:id="rId4" imgW="3777824" imgH="2652895" progId="Prism6.Document">
                  <p:embed/>
                  <p:pic>
                    <p:nvPicPr>
                      <p:cNvPr id="4" name="Objeto 3">
                        <a:extLst>
                          <a:ext uri="{FF2B5EF4-FFF2-40B4-BE49-F238E27FC236}">
                            <a16:creationId xmlns:a16="http://schemas.microsoft.com/office/drawing/2014/main" id="{445BDDED-3709-4F19-9BE4-46E7182CC58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8602" y="2842566"/>
                        <a:ext cx="3321081" cy="2652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to 11">
            <a:extLst>
              <a:ext uri="{FF2B5EF4-FFF2-40B4-BE49-F238E27FC236}">
                <a16:creationId xmlns:a16="http://schemas.microsoft.com/office/drawing/2014/main" id="{84B50C5A-8B71-4804-BF44-2E916A6D11E2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97661270"/>
              </p:ext>
            </p:extLst>
          </p:nvPr>
        </p:nvGraphicFramePr>
        <p:xfrm>
          <a:off x="3222781" y="2842566"/>
          <a:ext cx="3421781" cy="2652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7" name="Prism 6" r:id="rId6" imgW="3777824" imgH="2652895" progId="Prism6.Document">
                  <p:embed/>
                </p:oleObj>
              </mc:Choice>
              <mc:Fallback>
                <p:oleObj name="Prism 6" r:id="rId6" imgW="3777824" imgH="2652895" progId="Prism6.Document">
                  <p:embed/>
                  <p:pic>
                    <p:nvPicPr>
                      <p:cNvPr id="6" name="Objeto 5">
                        <a:extLst>
                          <a:ext uri="{FF2B5EF4-FFF2-40B4-BE49-F238E27FC236}">
                            <a16:creationId xmlns:a16="http://schemas.microsoft.com/office/drawing/2014/main" id="{5FC33996-0F57-4D52-A2B4-7D8B6D66138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222781" y="2842566"/>
                        <a:ext cx="3421781" cy="265271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CuadroTexto 12">
            <a:extLst>
              <a:ext uri="{FF2B5EF4-FFF2-40B4-BE49-F238E27FC236}">
                <a16:creationId xmlns:a16="http://schemas.microsoft.com/office/drawing/2014/main" id="{748E04DD-7E4A-4584-9438-DA4761306E3D}"/>
              </a:ext>
            </a:extLst>
          </p:cNvPr>
          <p:cNvSpPr txBox="1"/>
          <p:nvPr/>
        </p:nvSpPr>
        <p:spPr>
          <a:xfrm>
            <a:off x="884197" y="2566648"/>
            <a:ext cx="2301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>
                <a:latin typeface="Arial" panose="020B0604020202020204" pitchFamily="34" charset="0"/>
                <a:cs typeface="Arial" panose="020B0604020202020204" pitchFamily="34" charset="0"/>
              </a:rPr>
              <a:t>IP </a:t>
            </a:r>
            <a:r>
              <a:rPr lang="es-ES" sz="1600" b="1" err="1">
                <a:latin typeface="Arial" panose="020B0604020202020204" pitchFamily="34" charset="0"/>
                <a:cs typeface="Arial" panose="020B0604020202020204" pitchFamily="34" charset="0"/>
              </a:rPr>
              <a:t>dose</a:t>
            </a:r>
            <a:r>
              <a:rPr lang="es-ES" sz="1600" b="1">
                <a:latin typeface="Arial" panose="020B0604020202020204" pitchFamily="34" charset="0"/>
                <a:cs typeface="Arial" panose="020B0604020202020204" pitchFamily="34" charset="0"/>
              </a:rPr>
              <a:t>: 10mg/Kg</a:t>
            </a:r>
          </a:p>
        </p:txBody>
      </p:sp>
      <p:sp>
        <p:nvSpPr>
          <p:cNvPr id="15" name="CuadroTexto 14">
            <a:extLst>
              <a:ext uri="{FF2B5EF4-FFF2-40B4-BE49-F238E27FC236}">
                <a16:creationId xmlns:a16="http://schemas.microsoft.com/office/drawing/2014/main" id="{769EAF02-23DA-4ACB-8B77-ECCE8A820741}"/>
              </a:ext>
            </a:extLst>
          </p:cNvPr>
          <p:cNvSpPr txBox="1"/>
          <p:nvPr/>
        </p:nvSpPr>
        <p:spPr>
          <a:xfrm>
            <a:off x="3884518" y="2530429"/>
            <a:ext cx="230155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Oral </a:t>
            </a:r>
            <a:r>
              <a:rPr lang="es-ES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dose</a:t>
            </a:r>
            <a:r>
              <a:rPr lang="es-ES" sz="1600" b="1" dirty="0">
                <a:latin typeface="Arial" panose="020B0604020202020204" pitchFamily="34" charset="0"/>
                <a:cs typeface="Arial" panose="020B0604020202020204" pitchFamily="34" charset="0"/>
              </a:rPr>
              <a:t>: 50mg/Kg</a:t>
            </a:r>
          </a:p>
        </p:txBody>
      </p:sp>
      <p:sp>
        <p:nvSpPr>
          <p:cNvPr id="16" name="Text Box 6">
            <a:extLst>
              <a:ext uri="{FF2B5EF4-FFF2-40B4-BE49-F238E27FC236}">
                <a16:creationId xmlns:a16="http://schemas.microsoft.com/office/drawing/2014/main" id="{5D0375CF-B44D-4F9A-A756-EC9D53BBFC3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17" name="Conector recto 16">
            <a:extLst>
              <a:ext uri="{FF2B5EF4-FFF2-40B4-BE49-F238E27FC236}">
                <a16:creationId xmlns:a16="http://schemas.microsoft.com/office/drawing/2014/main" id="{31D7E15B-C59A-4994-A99A-DFDFFB529736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18" name="Rectángulo 17">
            <a:extLst>
              <a:ext uri="{FF2B5EF4-FFF2-40B4-BE49-F238E27FC236}">
                <a16:creationId xmlns:a16="http://schemas.microsoft.com/office/drawing/2014/main" id="{7814A615-D657-4AB6-85A3-53AE3E43EE5B}"/>
              </a:ext>
            </a:extLst>
          </p:cNvPr>
          <p:cNvSpPr/>
          <p:nvPr/>
        </p:nvSpPr>
        <p:spPr>
          <a:xfrm>
            <a:off x="3222781" y="824859"/>
            <a:ext cx="54383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2.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Product</a:t>
            </a:r>
            <a:r>
              <a:rPr lang="es-ES" dirty="0">
                <a:solidFill>
                  <a:srgbClr val="2D686D"/>
                </a:solidFill>
              </a:rPr>
              <a:t>: b) </a:t>
            </a:r>
            <a:r>
              <a:rPr lang="es-ES" dirty="0" err="1">
                <a:solidFill>
                  <a:srgbClr val="2D686D"/>
                </a:solidFill>
              </a:rPr>
              <a:t>Innovative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mechanisms</a:t>
            </a:r>
            <a:r>
              <a:rPr lang="es-ES" dirty="0">
                <a:solidFill>
                  <a:srgbClr val="2D686D"/>
                </a:solidFill>
              </a:rPr>
              <a:t> of </a:t>
            </a:r>
            <a:r>
              <a:rPr lang="es-ES" dirty="0" err="1">
                <a:solidFill>
                  <a:srgbClr val="2D686D"/>
                </a:solidFill>
              </a:rPr>
              <a:t>action</a:t>
            </a:r>
            <a:endParaRPr lang="es-ES" dirty="0">
              <a:solidFill>
                <a:srgbClr val="2D686D"/>
              </a:solidFill>
            </a:endParaRPr>
          </a:p>
        </p:txBody>
      </p:sp>
      <p:graphicFrame>
        <p:nvGraphicFramePr>
          <p:cNvPr id="21" name="Objeto 20">
            <a:extLst>
              <a:ext uri="{FF2B5EF4-FFF2-40B4-BE49-F238E27FC236}">
                <a16:creationId xmlns:a16="http://schemas.microsoft.com/office/drawing/2014/main" id="{AB895836-AF64-4ABE-867A-53E3DD2EA70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831915"/>
              </p:ext>
            </p:extLst>
          </p:nvPr>
        </p:nvGraphicFramePr>
        <p:xfrm>
          <a:off x="7404797" y="3703417"/>
          <a:ext cx="3803771" cy="325209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78" name="Prism 6" r:id="rId8" imgW="3228977" imgH="2761301" progId="Prism6.Document">
                  <p:embed/>
                </p:oleObj>
              </mc:Choice>
              <mc:Fallback>
                <p:oleObj name="Prism 6" r:id="rId8" imgW="3228977" imgH="2761301" progId="Prism6.Document">
                  <p:embed/>
                  <p:pic>
                    <p:nvPicPr>
                      <p:cNvPr id="2" name="Objeto 1">
                        <a:extLst>
                          <a:ext uri="{FF2B5EF4-FFF2-40B4-BE49-F238E27FC236}">
                            <a16:creationId xmlns:a16="http://schemas.microsoft.com/office/drawing/2014/main" id="{0AD69D62-B0BB-4163-B7AD-EEA299CA7C5C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9"/>
                      <a:stretch>
                        <a:fillRect/>
                      </a:stretch>
                    </p:blipFill>
                    <p:spPr>
                      <a:xfrm>
                        <a:off x="7404797" y="3703417"/>
                        <a:ext cx="3803771" cy="325209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28" name="Grupo 27">
            <a:extLst>
              <a:ext uri="{FF2B5EF4-FFF2-40B4-BE49-F238E27FC236}">
                <a16:creationId xmlns:a16="http://schemas.microsoft.com/office/drawing/2014/main" id="{7DEB7E9A-478B-40FB-B5DC-F7C641CD9705}"/>
              </a:ext>
            </a:extLst>
          </p:cNvPr>
          <p:cNvGrpSpPr/>
          <p:nvPr/>
        </p:nvGrpSpPr>
        <p:grpSpPr>
          <a:xfrm>
            <a:off x="7078373" y="3849081"/>
            <a:ext cx="3558168" cy="2642680"/>
            <a:chOff x="7127257" y="3829873"/>
            <a:chExt cx="3558168" cy="2642680"/>
          </a:xfrm>
        </p:grpSpPr>
        <p:sp>
          <p:nvSpPr>
            <p:cNvPr id="20" name="4 CuadroTexto">
              <a:extLst>
                <a:ext uri="{FF2B5EF4-FFF2-40B4-BE49-F238E27FC236}">
                  <a16:creationId xmlns:a16="http://schemas.microsoft.com/office/drawing/2014/main" id="{36C570E9-F624-4473-A50A-5E66BABDD3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 rot="16200000">
              <a:off x="5975194" y="4981936"/>
              <a:ext cx="2642680" cy="3385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cs typeface="Arial" panose="020B0604020202020204" pitchFamily="34" charset="0"/>
                </a:defRPr>
              </a:lvl9pPr>
            </a:lstStyle>
            <a:p>
              <a:pPr algn="ctr"/>
              <a:r>
                <a:rPr lang="es-ES" altLang="es-ES" sz="1600" b="1">
                  <a:latin typeface="Arial" panose="020B0604020202020204" pitchFamily="34" charset="0"/>
                </a:rPr>
                <a:t>Time ( sec.)</a:t>
              </a:r>
            </a:p>
          </p:txBody>
        </p:sp>
        <p:cxnSp>
          <p:nvCxnSpPr>
            <p:cNvPr id="22" name="2 Conector recto">
              <a:extLst>
                <a:ext uri="{FF2B5EF4-FFF2-40B4-BE49-F238E27FC236}">
                  <a16:creationId xmlns:a16="http://schemas.microsoft.com/office/drawing/2014/main" id="{FA5229B5-567E-42E3-AB62-218CAEEDBB22}"/>
                </a:ext>
              </a:extLst>
            </p:cNvPr>
            <p:cNvCxnSpPr/>
            <p:nvPr/>
          </p:nvCxnSpPr>
          <p:spPr>
            <a:xfrm>
              <a:off x="8277340" y="4183757"/>
              <a:ext cx="86832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11 Conector recto">
              <a:extLst>
                <a:ext uri="{FF2B5EF4-FFF2-40B4-BE49-F238E27FC236}">
                  <a16:creationId xmlns:a16="http://schemas.microsoft.com/office/drawing/2014/main" id="{4F83774C-79FC-4A52-96B0-AC56A2EF524B}"/>
                </a:ext>
              </a:extLst>
            </p:cNvPr>
            <p:cNvCxnSpPr/>
            <p:nvPr/>
          </p:nvCxnSpPr>
          <p:spPr>
            <a:xfrm>
              <a:off x="9817101" y="4183757"/>
              <a:ext cx="868324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CuadroTexto 23">
              <a:extLst>
                <a:ext uri="{FF2B5EF4-FFF2-40B4-BE49-F238E27FC236}">
                  <a16:creationId xmlns:a16="http://schemas.microsoft.com/office/drawing/2014/main" id="{57DB22DA-47FA-4825-A282-27789EC47738}"/>
                </a:ext>
              </a:extLst>
            </p:cNvPr>
            <p:cNvSpPr txBox="1"/>
            <p:nvPr/>
          </p:nvSpPr>
          <p:spPr>
            <a:xfrm>
              <a:off x="8467103" y="3834394"/>
              <a:ext cx="536792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 err="1">
                  <a:latin typeface="Arial" panose="020B0604020202020204" pitchFamily="34" charset="0"/>
                  <a:cs typeface="Arial" panose="020B0604020202020204" pitchFamily="34" charset="0"/>
                </a:rPr>
                <a:t>n</a:t>
              </a:r>
              <a:r>
                <a:rPr lang="es-ES" sz="1400" b="1" err="1">
                  <a:latin typeface="Arial" panose="020B0604020202020204" pitchFamily="34" charset="0"/>
                  <a:cs typeface="Arial" panose="020B0604020202020204" pitchFamily="34" charset="0"/>
                </a:rPr>
                <a:t>s</a:t>
              </a:r>
              <a:endParaRPr lang="es-ES" sz="1400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5" name="CuadroTexto 24">
              <a:extLst>
                <a:ext uri="{FF2B5EF4-FFF2-40B4-BE49-F238E27FC236}">
                  <a16:creationId xmlns:a16="http://schemas.microsoft.com/office/drawing/2014/main" id="{77E4A3E6-A0BF-49D5-9423-7F4980CFE153}"/>
                </a:ext>
              </a:extLst>
            </p:cNvPr>
            <p:cNvSpPr txBox="1"/>
            <p:nvPr/>
          </p:nvSpPr>
          <p:spPr>
            <a:xfrm>
              <a:off x="10033855" y="3875050"/>
              <a:ext cx="536792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200" b="1">
                  <a:latin typeface="Arial" panose="020B0604020202020204" pitchFamily="34" charset="0"/>
                  <a:cs typeface="Arial" panose="020B0604020202020204" pitchFamily="34" charset="0"/>
                </a:rPr>
                <a:t>**</a:t>
              </a:r>
              <a:endParaRPr lang="es-ES" sz="1400" b="1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29" name="CuadroTexto 28">
            <a:extLst>
              <a:ext uri="{FF2B5EF4-FFF2-40B4-BE49-F238E27FC236}">
                <a16:creationId xmlns:a16="http://schemas.microsoft.com/office/drawing/2014/main" id="{071AC39D-4ECD-4673-8DAC-A9C6BBB6F6EA}"/>
              </a:ext>
            </a:extLst>
          </p:cNvPr>
          <p:cNvSpPr txBox="1"/>
          <p:nvPr/>
        </p:nvSpPr>
        <p:spPr>
          <a:xfrm>
            <a:off x="394983" y="1793336"/>
            <a:ext cx="598982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400" dirty="0" err="1"/>
              <a:t>Pharmacokinetics</a:t>
            </a:r>
            <a:r>
              <a:rPr lang="es-ES" sz="1400" dirty="0"/>
              <a:t> </a:t>
            </a:r>
            <a:r>
              <a:rPr lang="es-ES" sz="1400" dirty="0" err="1"/>
              <a:t>studies</a:t>
            </a:r>
            <a:r>
              <a:rPr lang="es-ES" sz="1400" dirty="0"/>
              <a:t> </a:t>
            </a:r>
            <a:r>
              <a:rPr lang="es-ES" sz="1400" dirty="0" err="1"/>
              <a:t>of</a:t>
            </a:r>
            <a:r>
              <a:rPr lang="es-ES" sz="1400" dirty="0"/>
              <a:t> A3H3 (3b) </a:t>
            </a:r>
            <a:r>
              <a:rPr lang="es-ES" sz="1400" dirty="0" err="1"/>
              <a:t>revealed</a:t>
            </a:r>
            <a:r>
              <a:rPr lang="es-ES" sz="1400" dirty="0"/>
              <a:t> </a:t>
            </a:r>
            <a:r>
              <a:rPr lang="es-ES" sz="1400" dirty="0" err="1"/>
              <a:t>poor</a:t>
            </a:r>
            <a:r>
              <a:rPr lang="es-ES" sz="1400" dirty="0"/>
              <a:t> BBB </a:t>
            </a:r>
            <a:r>
              <a:rPr lang="es-ES" sz="1400" dirty="0" err="1"/>
              <a:t>crossing</a:t>
            </a:r>
            <a:endParaRPr lang="es-ES" sz="1400" dirty="0"/>
          </a:p>
        </p:txBody>
      </p:sp>
      <p:sp>
        <p:nvSpPr>
          <p:cNvPr id="30" name="CuadroTexto 29">
            <a:extLst>
              <a:ext uri="{FF2B5EF4-FFF2-40B4-BE49-F238E27FC236}">
                <a16:creationId xmlns:a16="http://schemas.microsoft.com/office/drawing/2014/main" id="{00A2643D-BE12-4696-95F6-E96998AB502A}"/>
              </a:ext>
            </a:extLst>
          </p:cNvPr>
          <p:cNvSpPr txBox="1"/>
          <p:nvPr/>
        </p:nvSpPr>
        <p:spPr>
          <a:xfrm>
            <a:off x="6761929" y="1638608"/>
            <a:ext cx="3421781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sz="1400" dirty="0" err="1"/>
              <a:t>Compound</a:t>
            </a:r>
            <a:r>
              <a:rPr lang="es-ES" sz="1400" dirty="0"/>
              <a:t> 3b </a:t>
            </a:r>
            <a:r>
              <a:rPr lang="es-ES" sz="1400" dirty="0" err="1"/>
              <a:t>was</a:t>
            </a:r>
            <a:r>
              <a:rPr lang="es-ES" sz="1400" dirty="0"/>
              <a:t> </a:t>
            </a:r>
            <a:r>
              <a:rPr lang="es-ES" sz="1400" dirty="0" err="1"/>
              <a:t>administered</a:t>
            </a:r>
            <a:r>
              <a:rPr lang="es-ES" sz="1400" dirty="0"/>
              <a:t> </a:t>
            </a:r>
            <a:r>
              <a:rPr lang="es-ES" sz="1400" dirty="0" err="1"/>
              <a:t>orally</a:t>
            </a:r>
            <a:r>
              <a:rPr lang="es-ES" sz="1400" dirty="0"/>
              <a:t> </a:t>
            </a:r>
            <a:r>
              <a:rPr lang="es-ES" sz="1400" dirty="0" err="1"/>
              <a:t>to</a:t>
            </a:r>
            <a:r>
              <a:rPr lang="es-ES" sz="1400" dirty="0"/>
              <a:t> Huntington </a:t>
            </a:r>
            <a:r>
              <a:rPr lang="es-ES" sz="1400" dirty="0" err="1"/>
              <a:t>disease</a:t>
            </a:r>
            <a:r>
              <a:rPr lang="es-ES" sz="1400" dirty="0"/>
              <a:t>  ( HD) </a:t>
            </a:r>
            <a:r>
              <a:rPr lang="es-ES" sz="1400" dirty="0" err="1"/>
              <a:t>mice</a:t>
            </a:r>
            <a:r>
              <a:rPr lang="es-ES" sz="1400" dirty="0"/>
              <a:t>. </a:t>
            </a:r>
            <a:r>
              <a:rPr lang="es-ES" sz="1400" dirty="0" err="1"/>
              <a:t>An</a:t>
            </a:r>
            <a:r>
              <a:rPr lang="es-ES" sz="1400" dirty="0"/>
              <a:t> </a:t>
            </a:r>
            <a:r>
              <a:rPr lang="es-ES" sz="1400" dirty="0" err="1"/>
              <a:t>improvement</a:t>
            </a:r>
            <a:r>
              <a:rPr lang="es-ES" sz="1400" dirty="0"/>
              <a:t> in </a:t>
            </a:r>
            <a:r>
              <a:rPr lang="es-ES" sz="1400" dirty="0" err="1"/>
              <a:t>the</a:t>
            </a:r>
            <a:r>
              <a:rPr lang="es-ES" sz="1400" dirty="0"/>
              <a:t> motor </a:t>
            </a:r>
            <a:r>
              <a:rPr lang="es-ES" sz="1400" dirty="0" err="1"/>
              <a:t>phenotype</a:t>
            </a:r>
            <a:r>
              <a:rPr lang="es-ES" sz="1400" dirty="0"/>
              <a:t> in </a:t>
            </a:r>
            <a:r>
              <a:rPr lang="es-ES" sz="1400" dirty="0" err="1"/>
              <a:t>treated</a:t>
            </a:r>
            <a:r>
              <a:rPr lang="es-ES" sz="1400" dirty="0"/>
              <a:t> </a:t>
            </a:r>
            <a:r>
              <a:rPr lang="es-ES" sz="1400" dirty="0" err="1"/>
              <a:t>mice</a:t>
            </a:r>
            <a:r>
              <a:rPr lang="es-ES" sz="1400" dirty="0"/>
              <a:t> </a:t>
            </a:r>
            <a:r>
              <a:rPr lang="es-ES" sz="1400" dirty="0" err="1"/>
              <a:t>was</a:t>
            </a:r>
            <a:r>
              <a:rPr lang="es-ES" sz="1400" dirty="0"/>
              <a:t> </a:t>
            </a:r>
            <a:r>
              <a:rPr lang="es-ES" sz="1400" dirty="0" err="1"/>
              <a:t>revealed</a:t>
            </a:r>
            <a:r>
              <a:rPr lang="es-ES" sz="1400" dirty="0"/>
              <a:t> </a:t>
            </a:r>
            <a:r>
              <a:rPr lang="es-ES" sz="1400" dirty="0" err="1"/>
              <a:t>by</a:t>
            </a:r>
            <a:r>
              <a:rPr lang="es-ES" sz="1400" dirty="0"/>
              <a:t> </a:t>
            </a:r>
            <a:r>
              <a:rPr lang="es-ES" sz="1400" dirty="0" err="1"/>
              <a:t>the</a:t>
            </a:r>
            <a:r>
              <a:rPr lang="es-ES" sz="1400" dirty="0"/>
              <a:t> </a:t>
            </a:r>
            <a:r>
              <a:rPr lang="es-ES" sz="1400" dirty="0" err="1"/>
              <a:t>rotarod</a:t>
            </a:r>
            <a:r>
              <a:rPr lang="es-ES" sz="1400" dirty="0"/>
              <a:t> test</a:t>
            </a:r>
          </a:p>
        </p:txBody>
      </p:sp>
    </p:spTree>
    <p:extLst>
      <p:ext uri="{BB962C8B-B14F-4D97-AF65-F5344CB8AC3E}">
        <p14:creationId xmlns:p14="http://schemas.microsoft.com/office/powerpoint/2010/main" val="17347521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684DB616-A909-424E-8504-9BC408325153}"/>
              </a:ext>
            </a:extLst>
          </p:cNvPr>
          <p:cNvSpPr/>
          <p:nvPr/>
        </p:nvSpPr>
        <p:spPr>
          <a:xfrm>
            <a:off x="839416" y="871293"/>
            <a:ext cx="8928992" cy="7232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2.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Product</a:t>
            </a:r>
            <a:r>
              <a:rPr lang="es-ES" dirty="0">
                <a:solidFill>
                  <a:srgbClr val="2D686D"/>
                </a:solidFill>
              </a:rPr>
              <a:t>: </a:t>
            </a:r>
          </a:p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			       c) </a:t>
            </a:r>
            <a:r>
              <a:rPr lang="es-ES" dirty="0" err="1">
                <a:solidFill>
                  <a:srgbClr val="2D686D"/>
                </a:solidFill>
              </a:rPr>
              <a:t>Differential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features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facing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market</a:t>
            </a:r>
            <a:endParaRPr lang="es-ES" dirty="0">
              <a:solidFill>
                <a:srgbClr val="2D686D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F098AC87-3717-BD4C-9400-4195ECDEEFEB}"/>
              </a:ext>
            </a:extLst>
          </p:cNvPr>
          <p:cNvSpPr/>
          <p:nvPr/>
        </p:nvSpPr>
        <p:spPr>
          <a:xfrm>
            <a:off x="694166" y="1832930"/>
            <a:ext cx="1051316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Our approach is </a:t>
            </a:r>
            <a:r>
              <a:rPr lang="en-US" sz="16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novel</a:t>
            </a:r>
            <a:r>
              <a:rPr lang="en-US" sz="1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 and general, as we focus on the functional unit of a neuron, the synapse, which is altered in all these disorders. </a:t>
            </a:r>
            <a:r>
              <a:rPr lang="en-GB" sz="1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NCS-1/Ric8a is the first target known to control the probability of neurotransmitters release by each synapse, as well as the synapse number. This makes it </a:t>
            </a:r>
            <a:r>
              <a:rPr lang="en-GB" sz="1600" b="1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the first strategy </a:t>
            </a:r>
            <a:r>
              <a:rPr lang="en-GB" sz="1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tackling both neuronal features at the same time. </a:t>
            </a:r>
            <a:endParaRPr lang="es-ES" sz="1600" dirty="0">
              <a:effectLst/>
              <a:latin typeface="+mj-lt"/>
              <a:ea typeface="DengXian" panose="02010600030101010101" pitchFamily="2" charset="-122"/>
              <a:cs typeface="Arial" panose="020B0604020202020204" pitchFamily="34" charset="0"/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49ABC6BD-8763-6F41-B0F5-92ADB38C01FC}"/>
              </a:ext>
            </a:extLst>
          </p:cNvPr>
          <p:cNvSpPr/>
          <p:nvPr/>
        </p:nvSpPr>
        <p:spPr>
          <a:xfrm>
            <a:off x="3359696" y="3567811"/>
            <a:ext cx="44678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	d) </a:t>
            </a:r>
            <a:r>
              <a:rPr lang="es-ES" dirty="0" err="1">
                <a:solidFill>
                  <a:srgbClr val="2D686D"/>
                </a:solidFill>
              </a:rPr>
              <a:t>Current</a:t>
            </a:r>
            <a:r>
              <a:rPr lang="es-ES" dirty="0">
                <a:solidFill>
                  <a:srgbClr val="2D686D"/>
                </a:solidFill>
              </a:rPr>
              <a:t> status of </a:t>
            </a:r>
            <a:r>
              <a:rPr lang="es-ES" dirty="0" err="1">
                <a:solidFill>
                  <a:srgbClr val="2D686D"/>
                </a:solidFill>
              </a:rPr>
              <a:t>development</a:t>
            </a:r>
            <a:endParaRPr lang="es-ES" dirty="0">
              <a:solidFill>
                <a:srgbClr val="2D686D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FD9BB6E3-C93D-704B-9C81-9EC165FC0EE5}"/>
              </a:ext>
            </a:extLst>
          </p:cNvPr>
          <p:cNvSpPr/>
          <p:nvPr/>
        </p:nvSpPr>
        <p:spPr>
          <a:xfrm>
            <a:off x="694166" y="4005064"/>
            <a:ext cx="1051316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1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Proof of concept in Drosophila and mice models of neurodegenerative disease showed promising results. </a:t>
            </a:r>
          </a:p>
          <a:p>
            <a:pPr algn="just"/>
            <a:r>
              <a:rPr lang="en-US" sz="1600" dirty="0">
                <a:latin typeface="+mj-lt"/>
                <a:ea typeface="Times New Roman" panose="02020603050405020304" pitchFamily="18" charset="0"/>
                <a:cs typeface="Times New Roman" panose="02020603050405020304" pitchFamily="18" charset="0"/>
              </a:rPr>
              <a:t>Our high knowledge of the NCS-1 target from the atomic level to the cellular level allows us to develop active molecules with a better capacity to pass the blood-brain barrier </a:t>
            </a:r>
          </a:p>
          <a:p>
            <a:pPr algn="just"/>
            <a:endParaRPr lang="en-US" sz="1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sz="1600" dirty="0">
              <a:latin typeface="+mj-lt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84905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DD892368-7877-6643-918D-2FC448ECAB19}"/>
              </a:ext>
            </a:extLst>
          </p:cNvPr>
          <p:cNvSpPr/>
          <p:nvPr/>
        </p:nvSpPr>
        <p:spPr>
          <a:xfrm>
            <a:off x="4007768" y="1192106"/>
            <a:ext cx="35532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2.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Product</a:t>
            </a:r>
            <a:r>
              <a:rPr lang="es-ES" dirty="0">
                <a:solidFill>
                  <a:srgbClr val="2D686D"/>
                </a:solidFill>
              </a:rPr>
              <a:t>: e) IPR </a:t>
            </a:r>
            <a:r>
              <a:rPr lang="es-ES" dirty="0" err="1">
                <a:solidFill>
                  <a:srgbClr val="2D686D"/>
                </a:solidFill>
              </a:rPr>
              <a:t>protection</a:t>
            </a:r>
            <a:endParaRPr lang="es-ES" dirty="0">
              <a:solidFill>
                <a:srgbClr val="2D686D"/>
              </a:solidFill>
            </a:endParaRPr>
          </a:p>
        </p:txBody>
      </p:sp>
      <p:graphicFrame>
        <p:nvGraphicFramePr>
          <p:cNvPr id="6" name="Tabla 5">
            <a:extLst>
              <a:ext uri="{FF2B5EF4-FFF2-40B4-BE49-F238E27FC236}">
                <a16:creationId xmlns:a16="http://schemas.microsoft.com/office/drawing/2014/main" id="{BD34CCE1-639D-1A45-8436-086C4E1C93B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1021807"/>
              </p:ext>
            </p:extLst>
          </p:nvPr>
        </p:nvGraphicFramePr>
        <p:xfrm>
          <a:off x="2279576" y="2276872"/>
          <a:ext cx="7327775" cy="2376255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639910">
                  <a:extLst>
                    <a:ext uri="{9D8B030D-6E8A-4147-A177-3AD203B41FA5}">
                      <a16:colId xmlns:a16="http://schemas.microsoft.com/office/drawing/2014/main" val="2003601298"/>
                    </a:ext>
                  </a:extLst>
                </a:gridCol>
                <a:gridCol w="2528970">
                  <a:extLst>
                    <a:ext uri="{9D8B030D-6E8A-4147-A177-3AD203B41FA5}">
                      <a16:colId xmlns:a16="http://schemas.microsoft.com/office/drawing/2014/main" val="3158047362"/>
                    </a:ext>
                  </a:extLst>
                </a:gridCol>
                <a:gridCol w="3158895">
                  <a:extLst>
                    <a:ext uri="{9D8B030D-6E8A-4147-A177-3AD203B41FA5}">
                      <a16:colId xmlns:a16="http://schemas.microsoft.com/office/drawing/2014/main" val="3746789035"/>
                    </a:ext>
                  </a:extLst>
                </a:gridCol>
              </a:tblGrid>
              <a:tr h="765383">
                <a:tc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HIT COMPOUND 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(</a:t>
                      </a:r>
                      <a:r>
                        <a:rPr lang="es-ES" sz="1400" kern="1200" cap="none" spc="0" dirty="0" err="1">
                          <a:effectLst/>
                          <a:latin typeface="+mj-lt"/>
                        </a:rPr>
                        <a:t>publication</a:t>
                      </a: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)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</a:txBody>
                  <a:tcPr marL="99266" marR="0" marT="76358" marB="76358" anchor="ctr">
                    <a:solidFill>
                      <a:srgbClr val="3B525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PATENTS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</a:txBody>
                  <a:tcPr marL="99266" marR="0" marT="76358" marB="76358" anchor="ctr">
                    <a:solidFill>
                      <a:srgbClr val="3B5257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SCOPE </a:t>
                      </a:r>
                    </a:p>
                  </a:txBody>
                  <a:tcPr marL="99266" marR="0" marT="76358" marB="76358" anchor="ctr">
                    <a:solidFill>
                      <a:srgbClr val="3B525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82607770"/>
                  </a:ext>
                </a:extLst>
              </a:tr>
              <a:tr h="1610872">
                <a:tc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A3H3 (</a:t>
                      </a:r>
                      <a:r>
                        <a:rPr lang="es-ES" sz="1400" kern="1200" cap="none" spc="0" dirty="0" err="1">
                          <a:effectLst/>
                          <a:latin typeface="+mj-lt"/>
                        </a:rPr>
                        <a:t>Modulator</a:t>
                      </a: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)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(Canal et al. </a:t>
                      </a:r>
                      <a:r>
                        <a:rPr lang="es-ES" sz="1400" kern="1200" cap="none" spc="0" dirty="0" err="1">
                          <a:effectLst/>
                          <a:latin typeface="+mj-lt"/>
                        </a:rPr>
                        <a:t>Nat</a:t>
                      </a: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. </a:t>
                      </a:r>
                      <a:r>
                        <a:rPr lang="es-ES" sz="1400" kern="1200" cap="none" spc="0" dirty="0" err="1">
                          <a:effectLst/>
                          <a:latin typeface="+mj-lt"/>
                        </a:rPr>
                        <a:t>Commun</a:t>
                      </a: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 2019)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</a:txBody>
                  <a:tcPr marL="99266" marR="0" marT="76358" marB="76358" anchor="ctr"/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 err="1">
                          <a:effectLst/>
                          <a:latin typeface="+mj-lt"/>
                        </a:rPr>
                        <a:t>Priority</a:t>
                      </a: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: </a:t>
                      </a:r>
                      <a:r>
                        <a:rPr lang="de-DE" sz="1400" kern="1200" cap="none" spc="0" dirty="0">
                          <a:effectLst/>
                          <a:latin typeface="+mj-lt"/>
                        </a:rPr>
                        <a:t>ES2750924 B2</a:t>
                      </a:r>
                    </a:p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27/09/2018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 err="1">
                          <a:effectLst/>
                          <a:latin typeface="+mj-lt"/>
                        </a:rPr>
                        <a:t>Application</a:t>
                      </a: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:</a:t>
                      </a:r>
                      <a:r>
                        <a:rPr lang="es-ES" sz="1400" kern="1200" cap="none" spc="0" baseline="0" dirty="0">
                          <a:effectLst/>
                          <a:latin typeface="+mj-lt"/>
                        </a:rPr>
                        <a:t> PCT/ES2019/070649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s-ES" sz="1400" kern="1200" cap="none" spc="0" dirty="0" err="1">
                          <a:effectLst/>
                          <a:latin typeface="+mj-lt"/>
                        </a:rPr>
                        <a:t>Owner</a:t>
                      </a:r>
                      <a:r>
                        <a:rPr lang="es-ES" sz="1400" kern="1200" cap="none" spc="0" dirty="0">
                          <a:effectLst/>
                          <a:latin typeface="+mj-lt"/>
                        </a:rPr>
                        <a:t>: CSIC and  FIBIO Hospital Ramon y Cajal</a:t>
                      </a:r>
                      <a:endParaRPr lang="es-ES" sz="1400" cap="none" spc="0" dirty="0">
                        <a:effectLst/>
                        <a:latin typeface="+mj-lt"/>
                      </a:endParaRPr>
                    </a:p>
                  </a:txBody>
                  <a:tcPr marL="99266" marR="0" marT="76358" marB="76358" anchor="ctr"/>
                </a:tc>
                <a:tc>
                  <a:txBody>
                    <a:bodyPr/>
                    <a:lstStyle/>
                    <a:p>
                      <a:pPr marL="0" algn="l" rtl="0" eaLnBrk="1" latinLnBrk="0" hangingPunct="1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1200" cap="none" spc="0" dirty="0">
                          <a:effectLst/>
                          <a:latin typeface="+mj-lt"/>
                        </a:rPr>
                        <a:t>Composition A3H3 and other hits. Use of  compounds to promote NCS-1 and Ric8a interaction, under a Markush formula.</a:t>
                      </a:r>
                    </a:p>
                  </a:txBody>
                  <a:tcPr marL="99266" marR="0" marT="76358" marB="76358" anchor="ctr"/>
                </a:tc>
                <a:extLst>
                  <a:ext uri="{0D108BD9-81ED-4DB2-BD59-A6C34878D82A}">
                    <a16:rowId xmlns:a16="http://schemas.microsoft.com/office/drawing/2014/main" val="5685603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20654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4" name="Rectángulo 3">
            <a:extLst>
              <a:ext uri="{FF2B5EF4-FFF2-40B4-BE49-F238E27FC236}">
                <a16:creationId xmlns:a16="http://schemas.microsoft.com/office/drawing/2014/main" id="{26536356-6391-E347-91BB-F1EDA060F5FB}"/>
              </a:ext>
            </a:extLst>
          </p:cNvPr>
          <p:cNvSpPr/>
          <p:nvPr/>
        </p:nvSpPr>
        <p:spPr>
          <a:xfrm>
            <a:off x="3215680" y="1115452"/>
            <a:ext cx="532293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2. </a:t>
            </a:r>
            <a:r>
              <a:rPr lang="es-ES" dirty="0" err="1">
                <a:solidFill>
                  <a:srgbClr val="2D686D"/>
                </a:solidFill>
              </a:rPr>
              <a:t>The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Product</a:t>
            </a:r>
            <a:r>
              <a:rPr lang="es-ES" dirty="0">
                <a:solidFill>
                  <a:srgbClr val="2D686D"/>
                </a:solidFill>
              </a:rPr>
              <a:t>: f) </a:t>
            </a:r>
            <a:r>
              <a:rPr lang="es-ES" dirty="0" err="1">
                <a:solidFill>
                  <a:srgbClr val="2D686D"/>
                </a:solidFill>
              </a:rPr>
              <a:t>Pitfalls</a:t>
            </a:r>
            <a:r>
              <a:rPr lang="es-ES" dirty="0">
                <a:solidFill>
                  <a:srgbClr val="2D686D"/>
                </a:solidFill>
              </a:rPr>
              <a:t> &amp; </a:t>
            </a:r>
            <a:r>
              <a:rPr lang="es-ES" dirty="0" err="1">
                <a:solidFill>
                  <a:srgbClr val="2D686D"/>
                </a:solidFill>
              </a:rPr>
              <a:t>Risks</a:t>
            </a:r>
            <a:r>
              <a:rPr lang="es-ES" dirty="0">
                <a:solidFill>
                  <a:srgbClr val="2D686D"/>
                </a:solidFill>
              </a:rPr>
              <a:t> to be </a:t>
            </a:r>
            <a:r>
              <a:rPr lang="es-ES" dirty="0" err="1">
                <a:solidFill>
                  <a:srgbClr val="2D686D"/>
                </a:solidFill>
              </a:rPr>
              <a:t>considered</a:t>
            </a:r>
            <a:endParaRPr lang="es-ES" dirty="0">
              <a:solidFill>
                <a:srgbClr val="2D686D"/>
              </a:solidFill>
            </a:endParaRP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CB9043C0-3771-AA4B-88BB-3618C0962C39}"/>
              </a:ext>
            </a:extLst>
          </p:cNvPr>
          <p:cNvSpPr/>
          <p:nvPr/>
        </p:nvSpPr>
        <p:spPr>
          <a:xfrm>
            <a:off x="1487488" y="2204864"/>
            <a:ext cx="950505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dirty="0"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dirty="0">
                <a:ea typeface="Times New Roman" panose="02020603050405020304" pitchFamily="18" charset="0"/>
                <a:cs typeface="Times New Roman" panose="02020603050405020304" pitchFamily="18" charset="0"/>
              </a:rPr>
              <a:t>There is not efficient cross of the blood brain barrier by Compound A3H3 (3b). Derivatives should be tested for BBB crossing.</a:t>
            </a:r>
          </a:p>
          <a:p>
            <a:endParaRPr lang="en-US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endParaRPr lang="en-US" dirty="0">
              <a:solidFill>
                <a:srgbClr val="FF0000"/>
              </a:solidFill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cs typeface="Times New Roman" panose="02020603050405020304" pitchFamily="18" charset="0"/>
              </a:rPr>
              <a:t>We haven’t ruled out whether the effect of the compound on synapse number in vivo it is exclusively due to regulation of NCS-1 with Ric8a. Other NCS-1 binding partners are being studied.</a:t>
            </a:r>
            <a:endParaRPr lang="es-ES" dirty="0"/>
          </a:p>
        </p:txBody>
      </p:sp>
      <p:pic>
        <p:nvPicPr>
          <p:cNvPr id="7" name="Gráfico 6" descr="Mano con dedo índice apuntando a la derecha con relleno sólido">
            <a:extLst>
              <a:ext uri="{FF2B5EF4-FFF2-40B4-BE49-F238E27FC236}">
                <a16:creationId xmlns:a16="http://schemas.microsoft.com/office/drawing/2014/main" id="{247C7045-DE71-4F15-95EF-808C23CFFB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71645" y="2348880"/>
            <a:ext cx="655621" cy="655621"/>
          </a:xfrm>
          <a:prstGeom prst="rect">
            <a:avLst/>
          </a:prstGeom>
        </p:spPr>
      </p:pic>
      <p:pic>
        <p:nvPicPr>
          <p:cNvPr id="8" name="Gráfico 7" descr="Mano con dedo índice apuntando a la derecha con relleno sólido">
            <a:extLst>
              <a:ext uri="{FF2B5EF4-FFF2-40B4-BE49-F238E27FC236}">
                <a16:creationId xmlns:a16="http://schemas.microsoft.com/office/drawing/2014/main" id="{BEA7D3AB-654E-4168-9DE7-CCF27764B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31867" y="4044841"/>
            <a:ext cx="655621" cy="655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070331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6B66B0E8-34A3-6943-B485-CE696EC1B1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5921" y="339694"/>
            <a:ext cx="8713787" cy="396875"/>
          </a:xfrm>
          <a:prstGeom prst="rect">
            <a:avLst/>
          </a:prstGeom>
          <a:noFill/>
          <a:ln w="28575" algn="ctr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0" hangingPunct="0"/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XX Encuentro de Cooperación </a:t>
            </a:r>
            <a:r>
              <a:rPr lang="es-ES" sz="2000" b="1" dirty="0" err="1">
                <a:solidFill>
                  <a:srgbClr val="7B6967"/>
                </a:solidFill>
                <a:latin typeface="Century Gothic" pitchFamily="34" charset="0"/>
              </a:rPr>
              <a:t>Farma-Biotech</a:t>
            </a:r>
            <a:r>
              <a:rPr lang="es-ES" sz="2000" b="1" dirty="0">
                <a:solidFill>
                  <a:srgbClr val="7B6967"/>
                </a:solidFill>
                <a:latin typeface="Century Gothic" pitchFamily="34" charset="0"/>
              </a:rPr>
              <a:t> </a:t>
            </a:r>
            <a:endParaRPr lang="es-ES" sz="2000" dirty="0">
              <a:solidFill>
                <a:srgbClr val="AF3336"/>
              </a:solidFill>
              <a:latin typeface="Century Gothic" pitchFamily="34" charset="0"/>
            </a:endParaRPr>
          </a:p>
        </p:txBody>
      </p:sp>
      <p:cxnSp>
        <p:nvCxnSpPr>
          <p:cNvPr id="3" name="Conector recto 2">
            <a:extLst>
              <a:ext uri="{FF2B5EF4-FFF2-40B4-BE49-F238E27FC236}">
                <a16:creationId xmlns:a16="http://schemas.microsoft.com/office/drawing/2014/main" id="{6034ED41-701B-B94B-AE55-BB93773FEE40}"/>
              </a:ext>
            </a:extLst>
          </p:cNvPr>
          <p:cNvCxnSpPr>
            <a:cxnSpLocks/>
          </p:cNvCxnSpPr>
          <p:nvPr/>
        </p:nvCxnSpPr>
        <p:spPr>
          <a:xfrm>
            <a:off x="839416" y="836712"/>
            <a:ext cx="10369152" cy="0"/>
          </a:xfrm>
          <a:prstGeom prst="line">
            <a:avLst/>
          </a:pr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6" name="Rectángulo 5">
            <a:extLst>
              <a:ext uri="{FF2B5EF4-FFF2-40B4-BE49-F238E27FC236}">
                <a16:creationId xmlns:a16="http://schemas.microsoft.com/office/drawing/2014/main" id="{F62BACEF-0CD6-384A-AB1F-3C18A6AAC1A8}"/>
              </a:ext>
            </a:extLst>
          </p:cNvPr>
          <p:cNvSpPr/>
          <p:nvPr/>
        </p:nvSpPr>
        <p:spPr>
          <a:xfrm>
            <a:off x="4625084" y="936856"/>
            <a:ext cx="29418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spcAft>
                <a:spcPts val="600"/>
              </a:spcAft>
            </a:pPr>
            <a:r>
              <a:rPr lang="es-ES" dirty="0">
                <a:solidFill>
                  <a:srgbClr val="2D686D"/>
                </a:solidFill>
              </a:rPr>
              <a:t>3. </a:t>
            </a:r>
            <a:r>
              <a:rPr lang="es-ES" dirty="0" err="1">
                <a:solidFill>
                  <a:srgbClr val="2D686D"/>
                </a:solidFill>
              </a:rPr>
              <a:t>Partnering</a:t>
            </a:r>
            <a:r>
              <a:rPr lang="es-ES" dirty="0">
                <a:solidFill>
                  <a:srgbClr val="2D686D"/>
                </a:solidFill>
              </a:rPr>
              <a:t> </a:t>
            </a:r>
            <a:r>
              <a:rPr lang="es-ES" dirty="0" err="1">
                <a:solidFill>
                  <a:srgbClr val="2D686D"/>
                </a:solidFill>
              </a:rPr>
              <a:t>Opportunities</a:t>
            </a:r>
            <a:endParaRPr lang="es-ES" dirty="0">
              <a:solidFill>
                <a:srgbClr val="2D686D"/>
              </a:solidFill>
            </a:endParaRP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8D4DFAEF-CA62-462D-B987-396BB18C87A3}"/>
              </a:ext>
            </a:extLst>
          </p:cNvPr>
          <p:cNvSpPr txBox="1"/>
          <p:nvPr/>
        </p:nvSpPr>
        <p:spPr>
          <a:xfrm>
            <a:off x="1850913" y="1556792"/>
            <a:ext cx="8490172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1600" dirty="0">
                <a:latin typeface="+mj-lt"/>
              </a:rPr>
              <a:t>MAIN OBJECTIVE:</a:t>
            </a:r>
          </a:p>
          <a:p>
            <a:pPr algn="ctr"/>
            <a:endParaRPr lang="en-US" sz="1600" dirty="0">
              <a:latin typeface="+mj-lt"/>
            </a:endParaRPr>
          </a:p>
          <a:p>
            <a:pPr algn="just"/>
            <a:r>
              <a:rPr lang="en-US" sz="1600" dirty="0">
                <a:latin typeface="+mj-lt"/>
              </a:rPr>
              <a:t>We aim to look for a partner that would be interested in the reformulation or optimization of compound A3H3 to improve the penetration through the BBB and with interest in licensing the patents.</a:t>
            </a:r>
          </a:p>
          <a:p>
            <a:pPr algn="ctr"/>
            <a:endParaRPr lang="es-ES" sz="16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018835571"/>
      </p:ext>
    </p:extLst>
  </p:cSld>
  <p:clrMapOvr>
    <a:masterClrMapping/>
  </p:clrMapOvr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3426</TotalTime>
  <Words>998</Words>
  <Application>Microsoft Macintosh PowerPoint</Application>
  <PresentationFormat>Panorámica</PresentationFormat>
  <Paragraphs>151</Paragraphs>
  <Slides>11</Slides>
  <Notes>1</Notes>
  <HiddenSlides>0</HiddenSlides>
  <MMClips>0</MMClips>
  <ScaleCrop>false</ScaleCrop>
  <HeadingPairs>
    <vt:vector size="8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Servidores OLE incrustados</vt:lpstr>
      </vt:variant>
      <vt:variant>
        <vt:i4>1</vt:i4>
      </vt:variant>
      <vt:variant>
        <vt:lpstr>Títulos de diapositiva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Tahoma</vt:lpstr>
      <vt:lpstr>Diseño predeterminado</vt:lpstr>
      <vt:lpstr>Prism 6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javier</dc:creator>
  <cp:lastModifiedBy>Microsoft Office User</cp:lastModifiedBy>
  <cp:revision>173</cp:revision>
  <dcterms:created xsi:type="dcterms:W3CDTF">2011-02-09T10:32:11Z</dcterms:created>
  <dcterms:modified xsi:type="dcterms:W3CDTF">2021-04-09T07:58:10Z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DISdDocName">
    <vt:lpwstr>PRODF380558</vt:lpwstr>
  </property>
  <property fmtid="{D5CDD505-2E9C-101B-9397-08002B2CF9AE}" pid="3" name="DISProperties">
    <vt:lpwstr>DISdDocName,DIScgiUrl,DISdUser,DISdID,DISTaskPaneUrl</vt:lpwstr>
  </property>
  <property fmtid="{D5CDD505-2E9C-101B-9397-08002B2CF9AE}" pid="4" name="DIScgiUrl">
    <vt:lpwstr>http://domainfarmasites:16200/cs/idcplg</vt:lpwstr>
  </property>
  <property fmtid="{D5CDD505-2E9C-101B-9397-08002B2CF9AE}" pid="5" name="DISdUser">
    <vt:lpwstr>weblogic</vt:lpwstr>
  </property>
  <property fmtid="{D5CDD505-2E9C-101B-9397-08002B2CF9AE}" pid="6" name="DISdID">
    <vt:lpwstr>395047</vt:lpwstr>
  </property>
  <property fmtid="{D5CDD505-2E9C-101B-9397-08002B2CF9AE}" pid="7" name="DISTaskPaneUrl">
    <vt:lpwstr>http://domainfarmasites:16200/cs/idcplg?ClientControlled=DocMan&amp;coreContentOnly=1&amp;WebdavRequest=1&amp;IdcService=DOC_INFO&amp;dID=395047</vt:lpwstr>
  </property>
</Properties>
</file>